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58" r:id="rId3"/>
    <p:sldId id="257" r:id="rId4"/>
    <p:sldId id="259" r:id="rId5"/>
    <p:sldId id="268" r:id="rId6"/>
    <p:sldId id="260" r:id="rId7"/>
    <p:sldId id="262" r:id="rId8"/>
    <p:sldId id="264" r:id="rId9"/>
    <p:sldId id="272" r:id="rId10"/>
    <p:sldId id="275" r:id="rId11"/>
    <p:sldId id="274" r:id="rId12"/>
    <p:sldId id="277" r:id="rId13"/>
    <p:sldId id="276" r:id="rId14"/>
    <p:sldId id="278" r:id="rId15"/>
    <p:sldId id="273" r:id="rId16"/>
    <p:sldId id="279" r:id="rId17"/>
    <p:sldId id="280" r:id="rId18"/>
    <p:sldId id="281" r:id="rId19"/>
    <p:sldId id="282" r:id="rId20"/>
    <p:sldId id="283" r:id="rId21"/>
    <p:sldId id="285" r:id="rId22"/>
    <p:sldId id="284" r:id="rId23"/>
    <p:sldId id="286" r:id="rId24"/>
    <p:sldId id="269" r:id="rId25"/>
    <p:sldId id="270" r:id="rId26"/>
    <p:sldId id="271" r:id="rId27"/>
    <p:sldId id="26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9"/>
  </p:normalViewPr>
  <p:slideViewPr>
    <p:cSldViewPr snapToGrid="0" snapToObjects="1">
      <p:cViewPr varScale="1">
        <p:scale>
          <a:sx n="104" d="100"/>
          <a:sy n="104" d="100"/>
        </p:scale>
        <p:origin x="89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B43174-D611-2444-8AAA-871B08A436EA}" type="datetimeFigureOut">
              <a:rPr lang="en-US" smtClean="0"/>
              <a:t>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C9D3E4-3D6D-9444-A6C2-D3A8B0F9BDD6}" type="slidenum">
              <a:rPr lang="en-US" smtClean="0"/>
              <a:t>‹#›</a:t>
            </a:fld>
            <a:endParaRPr lang="en-US"/>
          </a:p>
        </p:txBody>
      </p:sp>
    </p:spTree>
    <p:extLst>
      <p:ext uri="{BB962C8B-B14F-4D97-AF65-F5344CB8AC3E}">
        <p14:creationId xmlns:p14="http://schemas.microsoft.com/office/powerpoint/2010/main" val="620206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D3E4-3D6D-9444-A6C2-D3A8B0F9BDD6}" type="slidenum">
              <a:rPr lang="en-US" smtClean="0"/>
              <a:t>9</a:t>
            </a:fld>
            <a:endParaRPr lang="en-US"/>
          </a:p>
        </p:txBody>
      </p:sp>
    </p:spTree>
    <p:extLst>
      <p:ext uri="{BB962C8B-B14F-4D97-AF65-F5344CB8AC3E}">
        <p14:creationId xmlns:p14="http://schemas.microsoft.com/office/powerpoint/2010/main" val="2722871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D3E4-3D6D-9444-A6C2-D3A8B0F9BDD6}" type="slidenum">
              <a:rPr lang="en-US" smtClean="0"/>
              <a:t>22</a:t>
            </a:fld>
            <a:endParaRPr lang="en-US"/>
          </a:p>
        </p:txBody>
      </p:sp>
    </p:spTree>
    <p:extLst>
      <p:ext uri="{BB962C8B-B14F-4D97-AF65-F5344CB8AC3E}">
        <p14:creationId xmlns:p14="http://schemas.microsoft.com/office/powerpoint/2010/main" val="810510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D3E4-3D6D-9444-A6C2-D3A8B0F9BDD6}" type="slidenum">
              <a:rPr lang="en-US" smtClean="0"/>
              <a:t>23</a:t>
            </a:fld>
            <a:endParaRPr lang="en-US"/>
          </a:p>
        </p:txBody>
      </p:sp>
    </p:spTree>
    <p:extLst>
      <p:ext uri="{BB962C8B-B14F-4D97-AF65-F5344CB8AC3E}">
        <p14:creationId xmlns:p14="http://schemas.microsoft.com/office/powerpoint/2010/main" val="2506299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D3E4-3D6D-9444-A6C2-D3A8B0F9BDD6}" type="slidenum">
              <a:rPr lang="en-US" smtClean="0"/>
              <a:t>10</a:t>
            </a:fld>
            <a:endParaRPr lang="en-US"/>
          </a:p>
        </p:txBody>
      </p:sp>
    </p:spTree>
    <p:extLst>
      <p:ext uri="{BB962C8B-B14F-4D97-AF65-F5344CB8AC3E}">
        <p14:creationId xmlns:p14="http://schemas.microsoft.com/office/powerpoint/2010/main" val="462047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D3E4-3D6D-9444-A6C2-D3A8B0F9BDD6}" type="slidenum">
              <a:rPr lang="en-US" smtClean="0"/>
              <a:t>12</a:t>
            </a:fld>
            <a:endParaRPr lang="en-US"/>
          </a:p>
        </p:txBody>
      </p:sp>
    </p:spTree>
    <p:extLst>
      <p:ext uri="{BB962C8B-B14F-4D97-AF65-F5344CB8AC3E}">
        <p14:creationId xmlns:p14="http://schemas.microsoft.com/office/powerpoint/2010/main" val="708752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D3E4-3D6D-9444-A6C2-D3A8B0F9BDD6}" type="slidenum">
              <a:rPr lang="en-US" smtClean="0"/>
              <a:t>13</a:t>
            </a:fld>
            <a:endParaRPr lang="en-US"/>
          </a:p>
        </p:txBody>
      </p:sp>
    </p:spTree>
    <p:extLst>
      <p:ext uri="{BB962C8B-B14F-4D97-AF65-F5344CB8AC3E}">
        <p14:creationId xmlns:p14="http://schemas.microsoft.com/office/powerpoint/2010/main" val="3465060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D3E4-3D6D-9444-A6C2-D3A8B0F9BDD6}" type="slidenum">
              <a:rPr lang="en-US" smtClean="0"/>
              <a:t>14</a:t>
            </a:fld>
            <a:endParaRPr lang="en-US"/>
          </a:p>
        </p:txBody>
      </p:sp>
    </p:spTree>
    <p:extLst>
      <p:ext uri="{BB962C8B-B14F-4D97-AF65-F5344CB8AC3E}">
        <p14:creationId xmlns:p14="http://schemas.microsoft.com/office/powerpoint/2010/main" val="2855846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D3E4-3D6D-9444-A6C2-D3A8B0F9BDD6}" type="slidenum">
              <a:rPr lang="en-US" smtClean="0"/>
              <a:t>18</a:t>
            </a:fld>
            <a:endParaRPr lang="en-US"/>
          </a:p>
        </p:txBody>
      </p:sp>
    </p:spTree>
    <p:extLst>
      <p:ext uri="{BB962C8B-B14F-4D97-AF65-F5344CB8AC3E}">
        <p14:creationId xmlns:p14="http://schemas.microsoft.com/office/powerpoint/2010/main" val="38192783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D3E4-3D6D-9444-A6C2-D3A8B0F9BDD6}" type="slidenum">
              <a:rPr lang="en-US" smtClean="0"/>
              <a:t>19</a:t>
            </a:fld>
            <a:endParaRPr lang="en-US"/>
          </a:p>
        </p:txBody>
      </p:sp>
    </p:spTree>
    <p:extLst>
      <p:ext uri="{BB962C8B-B14F-4D97-AF65-F5344CB8AC3E}">
        <p14:creationId xmlns:p14="http://schemas.microsoft.com/office/powerpoint/2010/main" val="3070240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D3E4-3D6D-9444-A6C2-D3A8B0F9BDD6}" type="slidenum">
              <a:rPr lang="en-US" smtClean="0"/>
              <a:t>20</a:t>
            </a:fld>
            <a:endParaRPr lang="en-US"/>
          </a:p>
        </p:txBody>
      </p:sp>
    </p:spTree>
    <p:extLst>
      <p:ext uri="{BB962C8B-B14F-4D97-AF65-F5344CB8AC3E}">
        <p14:creationId xmlns:p14="http://schemas.microsoft.com/office/powerpoint/2010/main" val="2233261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D3E4-3D6D-9444-A6C2-D3A8B0F9BDD6}" type="slidenum">
              <a:rPr lang="en-US" smtClean="0"/>
              <a:t>21</a:t>
            </a:fld>
            <a:endParaRPr lang="en-US"/>
          </a:p>
        </p:txBody>
      </p:sp>
    </p:spTree>
    <p:extLst>
      <p:ext uri="{BB962C8B-B14F-4D97-AF65-F5344CB8AC3E}">
        <p14:creationId xmlns:p14="http://schemas.microsoft.com/office/powerpoint/2010/main" val="1775707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275535567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015950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492332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3141804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236055254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2/4/20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2751667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57967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265802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2/4/20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530720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2/4/20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522048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2/4/20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603282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2/4/20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extLst>
      <p:ext uri="{BB962C8B-B14F-4D97-AF65-F5344CB8AC3E}">
        <p14:creationId xmlns:p14="http://schemas.microsoft.com/office/powerpoint/2010/main" val="11170887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2" Type="http://schemas.openxmlformats.org/officeDocument/2006/relationships/hyperlink" Target="https://www.fangraphs.com/leaders.aspx?pos=all&amp;stats=bat&amp;lg=all&amp;qual=y&amp;type=8&amp;season=2019&amp;month=0&amp;season1=2019&amp;ind=0"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fangraphs.com/leaders.aspx?pos=all&amp;stats=bat&amp;lg=all&amp;qual=y&amp;type=8&amp;season=2019&amp;month=0&amp;season1=2019&amp;ind=0"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w3schools.com/python/python_for_loops.asp" TargetMode="External"/><Relationship Id="rId2" Type="http://schemas.openxmlformats.org/officeDocument/2006/relationships/hyperlink" Target="https://pandas.pydata.org/pandas-docs/stable/user_guide/indexing.html" TargetMode="External"/><Relationship Id="rId1" Type="http://schemas.openxmlformats.org/officeDocument/2006/relationships/slideLayout" Target="../slideLayouts/slideLayout2.xml"/><Relationship Id="rId6" Type="http://schemas.openxmlformats.org/officeDocument/2006/relationships/hyperlink" Target="https://www.regular-expressions.info/" TargetMode="External"/><Relationship Id="rId5" Type="http://schemas.openxmlformats.org/officeDocument/2006/relationships/hyperlink" Target="https://towardsdatascience.com/learn-to-create-your-own-datasets-web-scraping-in-r-f934a31748a5" TargetMode="External"/><Relationship Id="rId4" Type="http://schemas.openxmlformats.org/officeDocument/2006/relationships/hyperlink" Target="https://realpython.com/python-thinking-recursively/"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fangraphs.com/leaders.aspx?pos=all&amp;stats=bat&amp;lg=all&amp;qual=y&amp;type=8&amp;season=2019&amp;month=0&amp;season1=2019&amp;ind=0"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en.m.wikipedia.org/wiki/Major_League_Baseball_Most_Valuable_Player_Award"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Major_League_Baseball_Most_Valuable_Player_Award"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F6BA6-C21E-DB4D-A334-32CBF3233896}"/>
              </a:ext>
            </a:extLst>
          </p:cNvPr>
          <p:cNvSpPr>
            <a:spLocks noGrp="1"/>
          </p:cNvSpPr>
          <p:nvPr>
            <p:ph type="ctrTitle"/>
          </p:nvPr>
        </p:nvSpPr>
        <p:spPr/>
        <p:txBody>
          <a:bodyPr/>
          <a:lstStyle/>
          <a:p>
            <a:r>
              <a:rPr lang="en-US" dirty="0"/>
              <a:t>Moneyball Club</a:t>
            </a:r>
            <a:br>
              <a:rPr lang="en-US" dirty="0"/>
            </a:br>
            <a:r>
              <a:rPr lang="en-US" dirty="0"/>
              <a:t>Winter Quarter ‘20</a:t>
            </a:r>
          </a:p>
        </p:txBody>
      </p:sp>
      <p:sp>
        <p:nvSpPr>
          <p:cNvPr id="3" name="Subtitle 2">
            <a:extLst>
              <a:ext uri="{FF2B5EF4-FFF2-40B4-BE49-F238E27FC236}">
                <a16:creationId xmlns:a16="http://schemas.microsoft.com/office/drawing/2014/main" id="{74A5EB92-B481-3F43-B1B7-406187CB590E}"/>
              </a:ext>
            </a:extLst>
          </p:cNvPr>
          <p:cNvSpPr>
            <a:spLocks noGrp="1"/>
          </p:cNvSpPr>
          <p:nvPr>
            <p:ph type="subTitle" idx="1"/>
          </p:nvPr>
        </p:nvSpPr>
        <p:spPr/>
        <p:txBody>
          <a:bodyPr vert="horz" lIns="91440" tIns="45720" rIns="91440" bIns="45720" rtlCol="0" anchor="t">
            <a:normAutofit/>
          </a:bodyPr>
          <a:lstStyle/>
          <a:p>
            <a:r>
              <a:rPr lang="en-US" dirty="0"/>
              <a:t>Workshop Series: Predicting MLB MVP Odds</a:t>
            </a:r>
          </a:p>
          <a:p>
            <a:r>
              <a:rPr lang="en-US" dirty="0"/>
              <a:t>Part II:  </a:t>
            </a:r>
            <a:r>
              <a:rPr lang="en-US" dirty="0" err="1"/>
              <a:t>Webscraping</a:t>
            </a:r>
            <a:r>
              <a:rPr lang="en-US" dirty="0"/>
              <a:t> Fangraphs for Baseball Statistics</a:t>
            </a:r>
          </a:p>
          <a:p>
            <a:endParaRPr lang="en-US" dirty="0"/>
          </a:p>
        </p:txBody>
      </p:sp>
    </p:spTree>
    <p:extLst>
      <p:ext uri="{BB962C8B-B14F-4D97-AF65-F5344CB8AC3E}">
        <p14:creationId xmlns:p14="http://schemas.microsoft.com/office/powerpoint/2010/main" val="3215590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44BD-5FD6-6340-BD8B-10DCF2B12D79}"/>
              </a:ext>
            </a:extLst>
          </p:cNvPr>
          <p:cNvSpPr>
            <a:spLocks noGrp="1"/>
          </p:cNvSpPr>
          <p:nvPr>
            <p:ph type="title"/>
          </p:nvPr>
        </p:nvSpPr>
        <p:spPr>
          <a:xfrm>
            <a:off x="0" y="305564"/>
            <a:ext cx="7729728" cy="1199196"/>
          </a:xfrm>
        </p:spPr>
        <p:txBody>
          <a:bodyPr/>
          <a:lstStyle/>
          <a:p>
            <a:r>
              <a:rPr lang="en-US" dirty="0"/>
              <a:t>Step 4: Clean your data</a:t>
            </a:r>
          </a:p>
        </p:txBody>
      </p:sp>
      <p:sp>
        <p:nvSpPr>
          <p:cNvPr id="5" name="Content Placeholder 2">
            <a:extLst>
              <a:ext uri="{FF2B5EF4-FFF2-40B4-BE49-F238E27FC236}">
                <a16:creationId xmlns:a16="http://schemas.microsoft.com/office/drawing/2014/main" id="{453EE3AB-173D-D448-9C69-05D4340366D3}"/>
              </a:ext>
            </a:extLst>
          </p:cNvPr>
          <p:cNvSpPr>
            <a:spLocks noGrp="1"/>
          </p:cNvSpPr>
          <p:nvPr>
            <p:ph idx="1"/>
          </p:nvPr>
        </p:nvSpPr>
        <p:spPr>
          <a:xfrm>
            <a:off x="267786" y="1867243"/>
            <a:ext cx="3377458" cy="4085595"/>
          </a:xfrm>
        </p:spPr>
        <p:txBody>
          <a:bodyPr vert="horz" lIns="91440" tIns="45720" rIns="91440" bIns="45720" rtlCol="0" anchor="t">
            <a:normAutofit/>
          </a:bodyPr>
          <a:lstStyle/>
          <a:p>
            <a:r>
              <a:rPr lang="en-US" dirty="0"/>
              <a:t>Difficulty:  Simple concept, but hard at first</a:t>
            </a:r>
          </a:p>
          <a:p>
            <a:r>
              <a:rPr lang="en-US" dirty="0"/>
              <a:t>Purpose: Remove unwanted characters from your columns</a:t>
            </a:r>
          </a:p>
          <a:p>
            <a:pPr marL="0" indent="0">
              <a:buNone/>
            </a:pPr>
            <a:endParaRPr lang="en-US" dirty="0"/>
          </a:p>
          <a:p>
            <a:pPr marL="0" indent="0">
              <a:buNone/>
            </a:pPr>
            <a:r>
              <a:rPr lang="en-US" dirty="0"/>
              <a:t>Step 1: Identify unwanted character</a:t>
            </a:r>
          </a:p>
          <a:p>
            <a:pPr marL="0" indent="0">
              <a:buNone/>
            </a:pPr>
            <a:r>
              <a:rPr lang="en-US" dirty="0"/>
              <a:t>Step 2: Create your regex pattern</a:t>
            </a:r>
          </a:p>
          <a:p>
            <a:pPr marL="0" indent="0">
              <a:buNone/>
            </a:pPr>
            <a:r>
              <a:rPr lang="en-US" dirty="0"/>
              <a:t>Step 3: Use </a:t>
            </a:r>
            <a:r>
              <a:rPr lang="en-US" dirty="0" err="1"/>
              <a:t>gsub</a:t>
            </a:r>
            <a:r>
              <a:rPr lang="en-US" dirty="0"/>
              <a:t> function</a:t>
            </a:r>
          </a:p>
        </p:txBody>
      </p:sp>
      <p:sp>
        <p:nvSpPr>
          <p:cNvPr id="8" name="TextBox 7">
            <a:extLst>
              <a:ext uri="{FF2B5EF4-FFF2-40B4-BE49-F238E27FC236}">
                <a16:creationId xmlns:a16="http://schemas.microsoft.com/office/drawing/2014/main" id="{5817CF0B-62A0-4481-A30A-F75DF23E965D}"/>
              </a:ext>
            </a:extLst>
          </p:cNvPr>
          <p:cNvSpPr txBox="1"/>
          <p:nvPr/>
        </p:nvSpPr>
        <p:spPr>
          <a:xfrm>
            <a:off x="4597400" y="15324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Code Reference:</a:t>
            </a:r>
          </a:p>
        </p:txBody>
      </p:sp>
      <p:sp>
        <p:nvSpPr>
          <p:cNvPr id="12" name="TextBox 11">
            <a:extLst>
              <a:ext uri="{FF2B5EF4-FFF2-40B4-BE49-F238E27FC236}">
                <a16:creationId xmlns:a16="http://schemas.microsoft.com/office/drawing/2014/main" id="{B2897E77-0C2F-45CE-996A-A67E59A8E3AF}"/>
              </a:ext>
            </a:extLst>
          </p:cNvPr>
          <p:cNvSpPr txBox="1"/>
          <p:nvPr/>
        </p:nvSpPr>
        <p:spPr>
          <a:xfrm>
            <a:off x="4050041" y="335750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Picture Reference:</a:t>
            </a:r>
          </a:p>
        </p:txBody>
      </p:sp>
      <p:pic>
        <p:nvPicPr>
          <p:cNvPr id="9" name="Picture 8" descr="A screenshot of a cell phone&#10;&#10;Description automatically generated">
            <a:extLst>
              <a:ext uri="{FF2B5EF4-FFF2-40B4-BE49-F238E27FC236}">
                <a16:creationId xmlns:a16="http://schemas.microsoft.com/office/drawing/2014/main" id="{AF153E7A-0FBA-F747-ACE7-63646EDF80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8746" y="1845389"/>
            <a:ext cx="8633254" cy="1434547"/>
          </a:xfrm>
          <a:prstGeom prst="rect">
            <a:avLst/>
          </a:prstGeom>
        </p:spPr>
      </p:pic>
      <p:pic>
        <p:nvPicPr>
          <p:cNvPr id="11" name="Picture 10" descr="A close up of text on a white background&#10;&#10;Description automatically generated">
            <a:extLst>
              <a:ext uri="{FF2B5EF4-FFF2-40B4-BE49-F238E27FC236}">
                <a16:creationId xmlns:a16="http://schemas.microsoft.com/office/drawing/2014/main" id="{4018C9D8-CC0B-9C42-AAE3-5911244A55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312705"/>
            <a:ext cx="6142452" cy="3545330"/>
          </a:xfrm>
          <a:prstGeom prst="rect">
            <a:avLst/>
          </a:prstGeom>
        </p:spPr>
      </p:pic>
    </p:spTree>
    <p:extLst>
      <p:ext uri="{BB962C8B-B14F-4D97-AF65-F5344CB8AC3E}">
        <p14:creationId xmlns:p14="http://schemas.microsoft.com/office/powerpoint/2010/main" val="285277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44BD-5FD6-6340-BD8B-10DCF2B12D79}"/>
              </a:ext>
            </a:extLst>
          </p:cNvPr>
          <p:cNvSpPr>
            <a:spLocks noGrp="1"/>
          </p:cNvSpPr>
          <p:nvPr>
            <p:ph type="title"/>
          </p:nvPr>
        </p:nvSpPr>
        <p:spPr>
          <a:xfrm>
            <a:off x="0" y="0"/>
            <a:ext cx="7729728" cy="1199196"/>
          </a:xfrm>
        </p:spPr>
        <p:txBody>
          <a:bodyPr/>
          <a:lstStyle/>
          <a:p>
            <a:r>
              <a:rPr lang="en-US" dirty="0"/>
              <a:t>Step 4: Clean your data</a:t>
            </a:r>
          </a:p>
        </p:txBody>
      </p:sp>
      <p:sp>
        <p:nvSpPr>
          <p:cNvPr id="5" name="Content Placeholder 2">
            <a:extLst>
              <a:ext uri="{FF2B5EF4-FFF2-40B4-BE49-F238E27FC236}">
                <a16:creationId xmlns:a16="http://schemas.microsoft.com/office/drawing/2014/main" id="{453EE3AB-173D-D448-9C69-05D4340366D3}"/>
              </a:ext>
            </a:extLst>
          </p:cNvPr>
          <p:cNvSpPr>
            <a:spLocks noGrp="1"/>
          </p:cNvSpPr>
          <p:nvPr>
            <p:ph idx="1"/>
          </p:nvPr>
        </p:nvSpPr>
        <p:spPr>
          <a:xfrm>
            <a:off x="267785" y="1867243"/>
            <a:ext cx="3501025" cy="4085595"/>
          </a:xfrm>
        </p:spPr>
        <p:txBody>
          <a:bodyPr vert="horz" lIns="91440" tIns="45720" rIns="91440" bIns="45720" rtlCol="0" anchor="t">
            <a:normAutofit/>
          </a:bodyPr>
          <a:lstStyle/>
          <a:p>
            <a:r>
              <a:rPr lang="en-US" dirty="0"/>
              <a:t>Difficulty:  Easy</a:t>
            </a:r>
          </a:p>
          <a:p>
            <a:r>
              <a:rPr lang="en-US" dirty="0"/>
              <a:t>Purpose: Remove trailing and leading whitespace</a:t>
            </a:r>
          </a:p>
          <a:p>
            <a:endParaRPr lang="en-US" dirty="0"/>
          </a:p>
          <a:p>
            <a:pPr marL="0" indent="0">
              <a:buNone/>
            </a:pPr>
            <a:r>
              <a:rPr lang="en-US" dirty="0"/>
              <a:t>Step 1: Use </a:t>
            </a:r>
            <a:r>
              <a:rPr lang="en-US" dirty="0" err="1"/>
              <a:t>trimws</a:t>
            </a:r>
            <a:r>
              <a:rPr lang="en-US" dirty="0"/>
              <a:t> functions (Use ?</a:t>
            </a:r>
            <a:r>
              <a:rPr lang="en-US" dirty="0" err="1"/>
              <a:t>trimws</a:t>
            </a:r>
            <a:r>
              <a:rPr lang="en-US" dirty="0"/>
              <a:t> for help)</a:t>
            </a:r>
          </a:p>
        </p:txBody>
      </p:sp>
      <p:sp>
        <p:nvSpPr>
          <p:cNvPr id="8" name="TextBox 7">
            <a:extLst>
              <a:ext uri="{FF2B5EF4-FFF2-40B4-BE49-F238E27FC236}">
                <a16:creationId xmlns:a16="http://schemas.microsoft.com/office/drawing/2014/main" id="{5817CF0B-62A0-4481-A30A-F75DF23E965D}"/>
              </a:ext>
            </a:extLst>
          </p:cNvPr>
          <p:cNvSpPr txBox="1"/>
          <p:nvPr/>
        </p:nvSpPr>
        <p:spPr>
          <a:xfrm>
            <a:off x="4597400" y="15324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Code Reference:</a:t>
            </a:r>
          </a:p>
        </p:txBody>
      </p:sp>
      <p:sp>
        <p:nvSpPr>
          <p:cNvPr id="12" name="TextBox 11">
            <a:extLst>
              <a:ext uri="{FF2B5EF4-FFF2-40B4-BE49-F238E27FC236}">
                <a16:creationId xmlns:a16="http://schemas.microsoft.com/office/drawing/2014/main" id="{B2897E77-0C2F-45CE-996A-A67E59A8E3AF}"/>
              </a:ext>
            </a:extLst>
          </p:cNvPr>
          <p:cNvSpPr txBox="1"/>
          <p:nvPr/>
        </p:nvSpPr>
        <p:spPr>
          <a:xfrm>
            <a:off x="4597400" y="419690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Picture Reference:</a:t>
            </a:r>
          </a:p>
        </p:txBody>
      </p:sp>
      <p:pic>
        <p:nvPicPr>
          <p:cNvPr id="7" name="Picture 6">
            <a:extLst>
              <a:ext uri="{FF2B5EF4-FFF2-40B4-BE49-F238E27FC236}">
                <a16:creationId xmlns:a16="http://schemas.microsoft.com/office/drawing/2014/main" id="{77C2C3DA-F4A0-5F42-90F2-E2F407107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1483" y="4945719"/>
            <a:ext cx="4876800" cy="53340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41E9DFC5-0BDB-BC4A-A21E-CEFA7B1D99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8810" y="2059483"/>
            <a:ext cx="8423189" cy="1803400"/>
          </a:xfrm>
          <a:prstGeom prst="rect">
            <a:avLst/>
          </a:prstGeom>
        </p:spPr>
      </p:pic>
    </p:spTree>
    <p:extLst>
      <p:ext uri="{BB962C8B-B14F-4D97-AF65-F5344CB8AC3E}">
        <p14:creationId xmlns:p14="http://schemas.microsoft.com/office/powerpoint/2010/main" val="606168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44BD-5FD6-6340-BD8B-10DCF2B12D79}"/>
              </a:ext>
            </a:extLst>
          </p:cNvPr>
          <p:cNvSpPr>
            <a:spLocks noGrp="1"/>
          </p:cNvSpPr>
          <p:nvPr>
            <p:ph type="title"/>
          </p:nvPr>
        </p:nvSpPr>
        <p:spPr>
          <a:xfrm>
            <a:off x="0" y="305564"/>
            <a:ext cx="7729728" cy="1199196"/>
          </a:xfrm>
        </p:spPr>
        <p:txBody>
          <a:bodyPr/>
          <a:lstStyle/>
          <a:p>
            <a:r>
              <a:rPr lang="en-US" dirty="0"/>
              <a:t>Step 4: Clean your data</a:t>
            </a:r>
          </a:p>
        </p:txBody>
      </p:sp>
      <p:sp>
        <p:nvSpPr>
          <p:cNvPr id="5" name="Content Placeholder 2">
            <a:extLst>
              <a:ext uri="{FF2B5EF4-FFF2-40B4-BE49-F238E27FC236}">
                <a16:creationId xmlns:a16="http://schemas.microsoft.com/office/drawing/2014/main" id="{453EE3AB-173D-D448-9C69-05D4340366D3}"/>
              </a:ext>
            </a:extLst>
          </p:cNvPr>
          <p:cNvSpPr>
            <a:spLocks noGrp="1"/>
          </p:cNvSpPr>
          <p:nvPr>
            <p:ph idx="1"/>
          </p:nvPr>
        </p:nvSpPr>
        <p:spPr>
          <a:xfrm>
            <a:off x="267786" y="1867243"/>
            <a:ext cx="3377458" cy="4085595"/>
          </a:xfrm>
        </p:spPr>
        <p:txBody>
          <a:bodyPr vert="horz" lIns="91440" tIns="45720" rIns="91440" bIns="45720" rtlCol="0" anchor="t">
            <a:normAutofit/>
          </a:bodyPr>
          <a:lstStyle/>
          <a:p>
            <a:r>
              <a:rPr lang="en-US" dirty="0"/>
              <a:t>Difficulty:  Simple concept, but hard at first</a:t>
            </a:r>
          </a:p>
          <a:p>
            <a:r>
              <a:rPr lang="en-US" dirty="0"/>
              <a:t>Purpose: Remove unwanted characters from your columns</a:t>
            </a:r>
          </a:p>
          <a:p>
            <a:pPr marL="0" indent="0">
              <a:buNone/>
            </a:pPr>
            <a:endParaRPr lang="en-US" dirty="0"/>
          </a:p>
          <a:p>
            <a:pPr marL="0" indent="0">
              <a:buNone/>
            </a:pPr>
            <a:r>
              <a:rPr lang="en-US" dirty="0"/>
              <a:t>Step 1: Identify columns you want (or don’t want)</a:t>
            </a:r>
          </a:p>
          <a:p>
            <a:pPr marL="0" indent="0">
              <a:buNone/>
            </a:pPr>
            <a:r>
              <a:rPr lang="en-US" dirty="0"/>
              <a:t>Step 2: Use slicing notation </a:t>
            </a:r>
          </a:p>
          <a:p>
            <a:pPr marL="0" indent="0">
              <a:buNone/>
            </a:pPr>
            <a:r>
              <a:rPr lang="en-US" dirty="0"/>
              <a:t>	df[</a:t>
            </a:r>
            <a:r>
              <a:rPr lang="en-US" dirty="0" err="1"/>
              <a:t>rows,columns</a:t>
            </a:r>
            <a:r>
              <a:rPr lang="en-US" dirty="0"/>
              <a:t>]</a:t>
            </a:r>
          </a:p>
          <a:p>
            <a:pPr marL="0" indent="0">
              <a:buNone/>
            </a:pPr>
            <a:r>
              <a:rPr lang="en-US" dirty="0"/>
              <a:t>Step 3: Assign to a new variable</a:t>
            </a:r>
          </a:p>
        </p:txBody>
      </p:sp>
      <p:sp>
        <p:nvSpPr>
          <p:cNvPr id="8" name="TextBox 7">
            <a:extLst>
              <a:ext uri="{FF2B5EF4-FFF2-40B4-BE49-F238E27FC236}">
                <a16:creationId xmlns:a16="http://schemas.microsoft.com/office/drawing/2014/main" id="{5817CF0B-62A0-4481-A30A-F75DF23E965D}"/>
              </a:ext>
            </a:extLst>
          </p:cNvPr>
          <p:cNvSpPr txBox="1"/>
          <p:nvPr/>
        </p:nvSpPr>
        <p:spPr>
          <a:xfrm>
            <a:off x="4597400" y="15324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Code Reference:</a:t>
            </a:r>
          </a:p>
        </p:txBody>
      </p:sp>
      <p:sp>
        <p:nvSpPr>
          <p:cNvPr id="12" name="TextBox 11">
            <a:extLst>
              <a:ext uri="{FF2B5EF4-FFF2-40B4-BE49-F238E27FC236}">
                <a16:creationId xmlns:a16="http://schemas.microsoft.com/office/drawing/2014/main" id="{B2897E77-0C2F-45CE-996A-A67E59A8E3AF}"/>
              </a:ext>
            </a:extLst>
          </p:cNvPr>
          <p:cNvSpPr txBox="1"/>
          <p:nvPr/>
        </p:nvSpPr>
        <p:spPr>
          <a:xfrm>
            <a:off x="4050041" y="335750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Picture Reference:</a:t>
            </a:r>
          </a:p>
        </p:txBody>
      </p:sp>
      <p:pic>
        <p:nvPicPr>
          <p:cNvPr id="11" name="Picture 10" descr="A close up of text on a white background&#10;&#10;Description automatically generated">
            <a:extLst>
              <a:ext uri="{FF2B5EF4-FFF2-40B4-BE49-F238E27FC236}">
                <a16:creationId xmlns:a16="http://schemas.microsoft.com/office/drawing/2014/main" id="{4018C9D8-CC0B-9C42-AAE3-5911244A5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312705"/>
            <a:ext cx="6142452" cy="354533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15E82A9E-7828-E84B-ADAA-BF7DA83EB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3425" y="1939716"/>
            <a:ext cx="6223000" cy="1257300"/>
          </a:xfrm>
          <a:prstGeom prst="rect">
            <a:avLst/>
          </a:prstGeom>
        </p:spPr>
      </p:pic>
      <p:sp>
        <p:nvSpPr>
          <p:cNvPr id="6" name="TextBox 5">
            <a:extLst>
              <a:ext uri="{FF2B5EF4-FFF2-40B4-BE49-F238E27FC236}">
                <a16:creationId xmlns:a16="http://schemas.microsoft.com/office/drawing/2014/main" id="{F457D12B-C501-D249-AB2E-048E1ABA3B28}"/>
              </a:ext>
            </a:extLst>
          </p:cNvPr>
          <p:cNvSpPr txBox="1"/>
          <p:nvPr/>
        </p:nvSpPr>
        <p:spPr>
          <a:xfrm>
            <a:off x="3550616" y="4259221"/>
            <a:ext cx="2357437" cy="923330"/>
          </a:xfrm>
          <a:prstGeom prst="rect">
            <a:avLst/>
          </a:prstGeom>
          <a:noFill/>
        </p:spPr>
        <p:txBody>
          <a:bodyPr wrap="square" rtlCol="0">
            <a:spAutoFit/>
          </a:bodyPr>
          <a:lstStyle/>
          <a:p>
            <a:r>
              <a:rPr lang="en-US" dirty="0"/>
              <a:t>Note! This also works for strings, matrices, vectors, </a:t>
            </a:r>
            <a:r>
              <a:rPr lang="en-US" dirty="0" err="1"/>
              <a:t>etc</a:t>
            </a:r>
            <a:r>
              <a:rPr lang="en-US" dirty="0"/>
              <a:t>!</a:t>
            </a:r>
          </a:p>
        </p:txBody>
      </p:sp>
    </p:spTree>
    <p:extLst>
      <p:ext uri="{BB962C8B-B14F-4D97-AF65-F5344CB8AC3E}">
        <p14:creationId xmlns:p14="http://schemas.microsoft.com/office/powerpoint/2010/main" val="300936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44BD-5FD6-6340-BD8B-10DCF2B12D79}"/>
              </a:ext>
            </a:extLst>
          </p:cNvPr>
          <p:cNvSpPr>
            <a:spLocks noGrp="1"/>
          </p:cNvSpPr>
          <p:nvPr>
            <p:ph type="title"/>
          </p:nvPr>
        </p:nvSpPr>
        <p:spPr>
          <a:xfrm>
            <a:off x="0" y="305564"/>
            <a:ext cx="7729728" cy="1199196"/>
          </a:xfrm>
        </p:spPr>
        <p:txBody>
          <a:bodyPr/>
          <a:lstStyle/>
          <a:p>
            <a:r>
              <a:rPr lang="en-US" dirty="0"/>
              <a:t>Step 4: Clean your data</a:t>
            </a:r>
          </a:p>
        </p:txBody>
      </p:sp>
      <p:sp>
        <p:nvSpPr>
          <p:cNvPr id="5" name="Content Placeholder 2">
            <a:extLst>
              <a:ext uri="{FF2B5EF4-FFF2-40B4-BE49-F238E27FC236}">
                <a16:creationId xmlns:a16="http://schemas.microsoft.com/office/drawing/2014/main" id="{453EE3AB-173D-D448-9C69-05D4340366D3}"/>
              </a:ext>
            </a:extLst>
          </p:cNvPr>
          <p:cNvSpPr>
            <a:spLocks noGrp="1"/>
          </p:cNvSpPr>
          <p:nvPr>
            <p:ph idx="1"/>
          </p:nvPr>
        </p:nvSpPr>
        <p:spPr>
          <a:xfrm>
            <a:off x="267786" y="1867243"/>
            <a:ext cx="3377458" cy="4085595"/>
          </a:xfrm>
        </p:spPr>
        <p:txBody>
          <a:bodyPr vert="horz" lIns="91440" tIns="45720" rIns="91440" bIns="45720" rtlCol="0" anchor="t">
            <a:normAutofit/>
          </a:bodyPr>
          <a:lstStyle/>
          <a:p>
            <a:r>
              <a:rPr lang="en-US" dirty="0"/>
              <a:t>Difficulty:  Simple concept, but hard at first</a:t>
            </a:r>
          </a:p>
          <a:p>
            <a:r>
              <a:rPr lang="en-US" dirty="0"/>
              <a:t>Purpose: Remove unwanted characters from your columns</a:t>
            </a:r>
          </a:p>
          <a:p>
            <a:pPr marL="0" indent="0">
              <a:buNone/>
            </a:pPr>
            <a:endParaRPr lang="en-US" dirty="0"/>
          </a:p>
          <a:p>
            <a:pPr marL="0" indent="0">
              <a:buNone/>
            </a:pPr>
            <a:r>
              <a:rPr lang="en-US" dirty="0"/>
              <a:t>Step 1: Identify unwanted character</a:t>
            </a:r>
          </a:p>
          <a:p>
            <a:pPr marL="0" indent="0">
              <a:buNone/>
            </a:pPr>
            <a:r>
              <a:rPr lang="en-US" dirty="0"/>
              <a:t>Step 2: Create your regex pattern</a:t>
            </a:r>
          </a:p>
          <a:p>
            <a:pPr marL="0" indent="0">
              <a:buNone/>
            </a:pPr>
            <a:r>
              <a:rPr lang="en-US" dirty="0"/>
              <a:t>Step 3: Use </a:t>
            </a:r>
            <a:r>
              <a:rPr lang="en-US" dirty="0" err="1"/>
              <a:t>gsub</a:t>
            </a:r>
            <a:r>
              <a:rPr lang="en-US" dirty="0"/>
              <a:t> function</a:t>
            </a:r>
          </a:p>
        </p:txBody>
      </p:sp>
      <p:sp>
        <p:nvSpPr>
          <p:cNvPr id="8" name="TextBox 7">
            <a:extLst>
              <a:ext uri="{FF2B5EF4-FFF2-40B4-BE49-F238E27FC236}">
                <a16:creationId xmlns:a16="http://schemas.microsoft.com/office/drawing/2014/main" id="{5817CF0B-62A0-4481-A30A-F75DF23E965D}"/>
              </a:ext>
            </a:extLst>
          </p:cNvPr>
          <p:cNvSpPr txBox="1"/>
          <p:nvPr/>
        </p:nvSpPr>
        <p:spPr>
          <a:xfrm>
            <a:off x="4597400" y="15324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Code Reference:</a:t>
            </a:r>
          </a:p>
        </p:txBody>
      </p:sp>
      <p:sp>
        <p:nvSpPr>
          <p:cNvPr id="12" name="TextBox 11">
            <a:extLst>
              <a:ext uri="{FF2B5EF4-FFF2-40B4-BE49-F238E27FC236}">
                <a16:creationId xmlns:a16="http://schemas.microsoft.com/office/drawing/2014/main" id="{B2897E77-0C2F-45CE-996A-A67E59A8E3AF}"/>
              </a:ext>
            </a:extLst>
          </p:cNvPr>
          <p:cNvSpPr txBox="1"/>
          <p:nvPr/>
        </p:nvSpPr>
        <p:spPr>
          <a:xfrm>
            <a:off x="4050041" y="335750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Picture Reference:</a:t>
            </a:r>
          </a:p>
        </p:txBody>
      </p:sp>
      <p:pic>
        <p:nvPicPr>
          <p:cNvPr id="11" name="Picture 10" descr="A close up of text on a white background&#10;&#10;Description automatically generated">
            <a:extLst>
              <a:ext uri="{FF2B5EF4-FFF2-40B4-BE49-F238E27FC236}">
                <a16:creationId xmlns:a16="http://schemas.microsoft.com/office/drawing/2014/main" id="{4018C9D8-CC0B-9C42-AAE3-5911244A55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312705"/>
            <a:ext cx="6142452" cy="3545330"/>
          </a:xfrm>
          <a:prstGeom prst="rect">
            <a:avLst/>
          </a:prstGeom>
        </p:spPr>
      </p:pic>
      <p:sp>
        <p:nvSpPr>
          <p:cNvPr id="6" name="TextBox 5">
            <a:extLst>
              <a:ext uri="{FF2B5EF4-FFF2-40B4-BE49-F238E27FC236}">
                <a16:creationId xmlns:a16="http://schemas.microsoft.com/office/drawing/2014/main" id="{A3651D38-26E3-5349-A35E-51191F9F50BD}"/>
              </a:ext>
            </a:extLst>
          </p:cNvPr>
          <p:cNvSpPr txBox="1"/>
          <p:nvPr/>
        </p:nvSpPr>
        <p:spPr>
          <a:xfrm>
            <a:off x="7072313" y="2049876"/>
            <a:ext cx="4040187" cy="646331"/>
          </a:xfrm>
          <a:prstGeom prst="rect">
            <a:avLst/>
          </a:prstGeom>
          <a:noFill/>
        </p:spPr>
        <p:txBody>
          <a:bodyPr wrap="square" rtlCol="0" anchor="ctr">
            <a:spAutoFit/>
          </a:bodyPr>
          <a:lstStyle/>
          <a:p>
            <a:r>
              <a:rPr lang="en-US" dirty="0"/>
              <a:t>Similar problem with the Teams. Try it yourself!</a:t>
            </a:r>
          </a:p>
        </p:txBody>
      </p:sp>
      <p:pic>
        <p:nvPicPr>
          <p:cNvPr id="4" name="Picture 3" descr="A picture containing table&#10;&#10;Description automatically generated">
            <a:extLst>
              <a:ext uri="{FF2B5EF4-FFF2-40B4-BE49-F238E27FC236}">
                <a16:creationId xmlns:a16="http://schemas.microsoft.com/office/drawing/2014/main" id="{6068EC7C-DB6D-4F4C-A807-07C1347DB0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0170" y="1624684"/>
            <a:ext cx="4546600" cy="1612900"/>
          </a:xfrm>
          <a:prstGeom prst="rect">
            <a:avLst/>
          </a:prstGeom>
        </p:spPr>
      </p:pic>
    </p:spTree>
    <p:extLst>
      <p:ext uri="{BB962C8B-B14F-4D97-AF65-F5344CB8AC3E}">
        <p14:creationId xmlns:p14="http://schemas.microsoft.com/office/powerpoint/2010/main" val="238156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44BD-5FD6-6340-BD8B-10DCF2B12D79}"/>
              </a:ext>
            </a:extLst>
          </p:cNvPr>
          <p:cNvSpPr>
            <a:spLocks noGrp="1"/>
          </p:cNvSpPr>
          <p:nvPr>
            <p:ph type="title"/>
          </p:nvPr>
        </p:nvSpPr>
        <p:spPr>
          <a:xfrm>
            <a:off x="0" y="305564"/>
            <a:ext cx="7729728" cy="1199196"/>
          </a:xfrm>
        </p:spPr>
        <p:txBody>
          <a:bodyPr/>
          <a:lstStyle/>
          <a:p>
            <a:r>
              <a:rPr lang="en-US" dirty="0"/>
              <a:t>Step 4: Clean your data</a:t>
            </a:r>
          </a:p>
        </p:txBody>
      </p:sp>
      <p:sp>
        <p:nvSpPr>
          <p:cNvPr id="5" name="Content Placeholder 2">
            <a:extLst>
              <a:ext uri="{FF2B5EF4-FFF2-40B4-BE49-F238E27FC236}">
                <a16:creationId xmlns:a16="http://schemas.microsoft.com/office/drawing/2014/main" id="{453EE3AB-173D-D448-9C69-05D4340366D3}"/>
              </a:ext>
            </a:extLst>
          </p:cNvPr>
          <p:cNvSpPr>
            <a:spLocks noGrp="1"/>
          </p:cNvSpPr>
          <p:nvPr>
            <p:ph idx="1"/>
          </p:nvPr>
        </p:nvSpPr>
        <p:spPr>
          <a:xfrm>
            <a:off x="267786" y="1867243"/>
            <a:ext cx="3377458" cy="4085595"/>
          </a:xfrm>
        </p:spPr>
        <p:txBody>
          <a:bodyPr vert="horz" lIns="91440" tIns="45720" rIns="91440" bIns="45720" rtlCol="0" anchor="t">
            <a:normAutofit/>
          </a:bodyPr>
          <a:lstStyle/>
          <a:p>
            <a:r>
              <a:rPr lang="en-US" dirty="0"/>
              <a:t>Difficulty:  Simple concept, but hard at first</a:t>
            </a:r>
          </a:p>
          <a:p>
            <a:r>
              <a:rPr lang="en-US" dirty="0"/>
              <a:t>Purpose: Remove unwanted characters from your columns</a:t>
            </a:r>
          </a:p>
          <a:p>
            <a:pPr marL="0" indent="0">
              <a:buNone/>
            </a:pPr>
            <a:endParaRPr lang="en-US" dirty="0"/>
          </a:p>
          <a:p>
            <a:pPr marL="0" indent="0">
              <a:buNone/>
            </a:pPr>
            <a:r>
              <a:rPr lang="en-US" dirty="0"/>
              <a:t>Step 1: Identify unwanted character</a:t>
            </a:r>
          </a:p>
          <a:p>
            <a:pPr marL="0" indent="0">
              <a:buNone/>
            </a:pPr>
            <a:r>
              <a:rPr lang="en-US" dirty="0"/>
              <a:t>Step 2: Create your regex pattern</a:t>
            </a:r>
          </a:p>
          <a:p>
            <a:pPr marL="0" indent="0">
              <a:buNone/>
            </a:pPr>
            <a:r>
              <a:rPr lang="en-US" dirty="0"/>
              <a:t>Step 3: Use </a:t>
            </a:r>
            <a:r>
              <a:rPr lang="en-US" dirty="0" err="1"/>
              <a:t>gsub</a:t>
            </a:r>
            <a:r>
              <a:rPr lang="en-US" dirty="0"/>
              <a:t> function</a:t>
            </a:r>
          </a:p>
        </p:txBody>
      </p:sp>
      <p:sp>
        <p:nvSpPr>
          <p:cNvPr id="8" name="TextBox 7">
            <a:extLst>
              <a:ext uri="{FF2B5EF4-FFF2-40B4-BE49-F238E27FC236}">
                <a16:creationId xmlns:a16="http://schemas.microsoft.com/office/drawing/2014/main" id="{5817CF0B-62A0-4481-A30A-F75DF23E965D}"/>
              </a:ext>
            </a:extLst>
          </p:cNvPr>
          <p:cNvSpPr txBox="1"/>
          <p:nvPr/>
        </p:nvSpPr>
        <p:spPr>
          <a:xfrm>
            <a:off x="4597400" y="15324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Code Reference:</a:t>
            </a:r>
          </a:p>
        </p:txBody>
      </p:sp>
      <p:sp>
        <p:nvSpPr>
          <p:cNvPr id="12" name="TextBox 11">
            <a:extLst>
              <a:ext uri="{FF2B5EF4-FFF2-40B4-BE49-F238E27FC236}">
                <a16:creationId xmlns:a16="http://schemas.microsoft.com/office/drawing/2014/main" id="{B2897E77-0C2F-45CE-996A-A67E59A8E3AF}"/>
              </a:ext>
            </a:extLst>
          </p:cNvPr>
          <p:cNvSpPr txBox="1"/>
          <p:nvPr/>
        </p:nvSpPr>
        <p:spPr>
          <a:xfrm>
            <a:off x="4050041" y="335750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Picture Reference:</a:t>
            </a:r>
          </a:p>
        </p:txBody>
      </p:sp>
      <p:sp>
        <p:nvSpPr>
          <p:cNvPr id="6" name="TextBox 5">
            <a:extLst>
              <a:ext uri="{FF2B5EF4-FFF2-40B4-BE49-F238E27FC236}">
                <a16:creationId xmlns:a16="http://schemas.microsoft.com/office/drawing/2014/main" id="{A3651D38-26E3-5349-A35E-51191F9F50BD}"/>
              </a:ext>
            </a:extLst>
          </p:cNvPr>
          <p:cNvSpPr txBox="1"/>
          <p:nvPr/>
        </p:nvSpPr>
        <p:spPr>
          <a:xfrm>
            <a:off x="7072313" y="2049876"/>
            <a:ext cx="4040187" cy="646331"/>
          </a:xfrm>
          <a:prstGeom prst="rect">
            <a:avLst/>
          </a:prstGeom>
          <a:noFill/>
        </p:spPr>
        <p:txBody>
          <a:bodyPr wrap="square" rtlCol="0" anchor="ctr">
            <a:spAutoFit/>
          </a:bodyPr>
          <a:lstStyle/>
          <a:p>
            <a:r>
              <a:rPr lang="en-US" dirty="0"/>
              <a:t>Similar problem with the Teams. Try it yourself!</a:t>
            </a:r>
          </a:p>
        </p:txBody>
      </p:sp>
      <p:pic>
        <p:nvPicPr>
          <p:cNvPr id="4" name="Picture 3" descr="A picture containing table&#10;&#10;Description automatically generated">
            <a:extLst>
              <a:ext uri="{FF2B5EF4-FFF2-40B4-BE49-F238E27FC236}">
                <a16:creationId xmlns:a16="http://schemas.microsoft.com/office/drawing/2014/main" id="{6068EC7C-DB6D-4F4C-A807-07C1347DB0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0170" y="1624684"/>
            <a:ext cx="4546600" cy="1612900"/>
          </a:xfrm>
          <a:prstGeom prst="rect">
            <a:avLst/>
          </a:prstGeom>
        </p:spPr>
      </p:pic>
      <p:pic>
        <p:nvPicPr>
          <p:cNvPr id="7" name="Picture 6" descr="A picture containing food&#10;&#10;Description automatically generated">
            <a:extLst>
              <a:ext uri="{FF2B5EF4-FFF2-40B4-BE49-F238E27FC236}">
                <a16:creationId xmlns:a16="http://schemas.microsoft.com/office/drawing/2014/main" id="{EB48B721-0A18-9A4E-AB56-BA10D29A5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41" y="226999"/>
            <a:ext cx="12295682" cy="6404001"/>
          </a:xfrm>
          <a:prstGeom prst="rect">
            <a:avLst/>
          </a:prstGeom>
        </p:spPr>
      </p:pic>
    </p:spTree>
    <p:extLst>
      <p:ext uri="{BB962C8B-B14F-4D97-AF65-F5344CB8AC3E}">
        <p14:creationId xmlns:p14="http://schemas.microsoft.com/office/powerpoint/2010/main" val="2363609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B6FA5-B307-714A-B7DA-D5A4B61549DF}"/>
              </a:ext>
            </a:extLst>
          </p:cNvPr>
          <p:cNvSpPr>
            <a:spLocks noGrp="1"/>
          </p:cNvSpPr>
          <p:nvPr>
            <p:ph type="title"/>
          </p:nvPr>
        </p:nvSpPr>
        <p:spPr/>
        <p:txBody>
          <a:bodyPr/>
          <a:lstStyle/>
          <a:p>
            <a:r>
              <a:rPr lang="en-US"/>
              <a:t>Problem</a:t>
            </a:r>
          </a:p>
        </p:txBody>
      </p:sp>
      <p:sp>
        <p:nvSpPr>
          <p:cNvPr id="3" name="Content Placeholder 2">
            <a:extLst>
              <a:ext uri="{FF2B5EF4-FFF2-40B4-BE49-F238E27FC236}">
                <a16:creationId xmlns:a16="http://schemas.microsoft.com/office/drawing/2014/main" id="{D65DAFD2-26BE-9748-A5A9-DF7259AFC8AD}"/>
              </a:ext>
            </a:extLst>
          </p:cNvPr>
          <p:cNvSpPr>
            <a:spLocks noGrp="1"/>
          </p:cNvSpPr>
          <p:nvPr>
            <p:ph idx="1"/>
          </p:nvPr>
        </p:nvSpPr>
        <p:spPr>
          <a:xfrm>
            <a:off x="1036595" y="2651773"/>
            <a:ext cx="10414000" cy="3736669"/>
          </a:xfrm>
        </p:spPr>
        <p:txBody>
          <a:bodyPr vert="horz" lIns="91440" tIns="45720" rIns="91440" bIns="45720" rtlCol="0" anchor="t">
            <a:normAutofit/>
          </a:bodyPr>
          <a:lstStyle/>
          <a:p>
            <a:r>
              <a:rPr lang="en-US" dirty="0"/>
              <a:t>You really </a:t>
            </a:r>
            <a:r>
              <a:rPr lang="en-US" dirty="0" err="1"/>
              <a:t>wanna</a:t>
            </a:r>
            <a:r>
              <a:rPr lang="en-US" dirty="0"/>
              <a:t> get an internship this summer. The job fair is coming up. You look at your resume,  and what do you find? Your project section is empty! So you begin to think about what kind of project you want to do. And you come across the idea of predicting the odds of future MVP players. You now begin to search online to find who the past MVP players are.  You’ve gathered data on who the MVP winners are but you don’t know why they won it!  You search for nice excel files that contain the data on the MVP players, but no luck.  You try the </a:t>
            </a:r>
            <a:r>
              <a:rPr lang="en-US" dirty="0" err="1"/>
              <a:t>Lahman</a:t>
            </a:r>
            <a:r>
              <a:rPr lang="en-US" dirty="0"/>
              <a:t> dataset in R but it doesn’t have all the statistics you wanted. So what do you do now?  Should you manually type copy and paste baseball statistics from the past 80 years to get a whole picture of the league? Moments before giving up, you come across Fangraphs, your home for baseball statistics and analytics! But how do you get this data?</a:t>
            </a:r>
          </a:p>
          <a:p>
            <a:endParaRPr lang="en-US" dirty="0"/>
          </a:p>
          <a:p>
            <a:pPr marL="0" indent="0">
              <a:buNone/>
            </a:pPr>
            <a:r>
              <a:rPr lang="en-US" dirty="0"/>
              <a:t>Link : </a:t>
            </a:r>
            <a:r>
              <a:rPr lang="en-US" dirty="0">
                <a:hlinkClick r:id="rId2"/>
              </a:rPr>
              <a:t>Fangraphs</a:t>
            </a:r>
            <a:r>
              <a:rPr lang="en-US" dirty="0"/>
              <a:t> </a:t>
            </a:r>
          </a:p>
        </p:txBody>
      </p:sp>
    </p:spTree>
    <p:extLst>
      <p:ext uri="{BB962C8B-B14F-4D97-AF65-F5344CB8AC3E}">
        <p14:creationId xmlns:p14="http://schemas.microsoft.com/office/powerpoint/2010/main" val="244570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44BD-5FD6-6340-BD8B-10DCF2B12D79}"/>
              </a:ext>
            </a:extLst>
          </p:cNvPr>
          <p:cNvSpPr>
            <a:spLocks noGrp="1"/>
          </p:cNvSpPr>
          <p:nvPr>
            <p:ph type="title"/>
          </p:nvPr>
        </p:nvSpPr>
        <p:spPr>
          <a:xfrm>
            <a:off x="0" y="0"/>
            <a:ext cx="7729728" cy="1199196"/>
          </a:xfrm>
        </p:spPr>
        <p:txBody>
          <a:bodyPr/>
          <a:lstStyle/>
          <a:p>
            <a:r>
              <a:rPr lang="en-US" dirty="0"/>
              <a:t>Step 5: Get Website HTML Contents</a:t>
            </a:r>
          </a:p>
        </p:txBody>
      </p:sp>
      <p:sp>
        <p:nvSpPr>
          <p:cNvPr id="5" name="Content Placeholder 2">
            <a:extLst>
              <a:ext uri="{FF2B5EF4-FFF2-40B4-BE49-F238E27FC236}">
                <a16:creationId xmlns:a16="http://schemas.microsoft.com/office/drawing/2014/main" id="{51282F55-F3C1-DB4D-AA80-E3770989E339}"/>
              </a:ext>
            </a:extLst>
          </p:cNvPr>
          <p:cNvSpPr txBox="1">
            <a:spLocks/>
          </p:cNvSpPr>
          <p:nvPr/>
        </p:nvSpPr>
        <p:spPr>
          <a:xfrm>
            <a:off x="267785" y="1867243"/>
            <a:ext cx="5018161" cy="408559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Difficulty:  Very Easy</a:t>
            </a:r>
          </a:p>
          <a:p>
            <a:r>
              <a:rPr lang="en-US" dirty="0"/>
              <a:t>Purpose: Finding the data you want to extract</a:t>
            </a:r>
          </a:p>
          <a:p>
            <a:pPr marL="0" indent="0">
              <a:buNone/>
            </a:pPr>
            <a:endParaRPr lang="en-US" dirty="0"/>
          </a:p>
        </p:txBody>
      </p:sp>
      <p:sp>
        <p:nvSpPr>
          <p:cNvPr id="9" name="TextBox 8">
            <a:extLst>
              <a:ext uri="{FF2B5EF4-FFF2-40B4-BE49-F238E27FC236}">
                <a16:creationId xmlns:a16="http://schemas.microsoft.com/office/drawing/2014/main" id="{B5C1B211-8FD1-4450-A006-5DCA1F67E293}"/>
              </a:ext>
            </a:extLst>
          </p:cNvPr>
          <p:cNvSpPr txBox="1"/>
          <p:nvPr/>
        </p:nvSpPr>
        <p:spPr>
          <a:xfrm>
            <a:off x="269876" y="6323542"/>
            <a:ext cx="100329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Source: </a:t>
            </a:r>
            <a:r>
              <a:rPr lang="en-US" dirty="0">
                <a:hlinkClick r:id="rId2"/>
              </a:rPr>
              <a:t>Fangraphs</a:t>
            </a:r>
            <a:r>
              <a:rPr lang="en-US" dirty="0"/>
              <a:t> </a:t>
            </a:r>
          </a:p>
        </p:txBody>
      </p:sp>
      <p:pic>
        <p:nvPicPr>
          <p:cNvPr id="4" name="Picture 3" descr="A screenshot of a computer&#10;&#10;Description automatically generated">
            <a:extLst>
              <a:ext uri="{FF2B5EF4-FFF2-40B4-BE49-F238E27FC236}">
                <a16:creationId xmlns:a16="http://schemas.microsoft.com/office/drawing/2014/main" id="{5F41B22C-E18E-E54B-A6A6-51C96B306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467" y="2726385"/>
            <a:ext cx="5619750" cy="3512344"/>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346A630C-A124-0A48-831F-BCD259F9D3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9785" y="1621485"/>
            <a:ext cx="4876800" cy="1104900"/>
          </a:xfrm>
          <a:prstGeom prst="rect">
            <a:avLst/>
          </a:prstGeom>
        </p:spPr>
      </p:pic>
    </p:spTree>
    <p:extLst>
      <p:ext uri="{BB962C8B-B14F-4D97-AF65-F5344CB8AC3E}">
        <p14:creationId xmlns:p14="http://schemas.microsoft.com/office/powerpoint/2010/main" val="160670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44BD-5FD6-6340-BD8B-10DCF2B12D79}"/>
              </a:ext>
            </a:extLst>
          </p:cNvPr>
          <p:cNvSpPr>
            <a:spLocks noGrp="1"/>
          </p:cNvSpPr>
          <p:nvPr>
            <p:ph type="title"/>
          </p:nvPr>
        </p:nvSpPr>
        <p:spPr>
          <a:xfrm>
            <a:off x="0" y="0"/>
            <a:ext cx="7729728" cy="1199196"/>
          </a:xfrm>
        </p:spPr>
        <p:txBody>
          <a:bodyPr/>
          <a:lstStyle/>
          <a:p>
            <a:r>
              <a:rPr lang="en-US" dirty="0"/>
              <a:t>Step 6: Get Table</a:t>
            </a:r>
          </a:p>
        </p:txBody>
      </p:sp>
      <p:sp>
        <p:nvSpPr>
          <p:cNvPr id="5" name="Content Placeholder 2">
            <a:extLst>
              <a:ext uri="{FF2B5EF4-FFF2-40B4-BE49-F238E27FC236}">
                <a16:creationId xmlns:a16="http://schemas.microsoft.com/office/drawing/2014/main" id="{453EE3AB-173D-D448-9C69-05D4340366D3}"/>
              </a:ext>
            </a:extLst>
          </p:cNvPr>
          <p:cNvSpPr>
            <a:spLocks noGrp="1"/>
          </p:cNvSpPr>
          <p:nvPr>
            <p:ph idx="1"/>
          </p:nvPr>
        </p:nvSpPr>
        <p:spPr>
          <a:xfrm>
            <a:off x="267785" y="1867243"/>
            <a:ext cx="4194485" cy="4085595"/>
          </a:xfrm>
        </p:spPr>
        <p:txBody>
          <a:bodyPr vert="horz" lIns="91440" tIns="45720" rIns="91440" bIns="45720" rtlCol="0" anchor="t">
            <a:normAutofit/>
          </a:bodyPr>
          <a:lstStyle/>
          <a:p>
            <a:r>
              <a:rPr lang="en-US" dirty="0"/>
              <a:t>Difficulty:  Looks Hard, but easy</a:t>
            </a:r>
          </a:p>
          <a:p>
            <a:r>
              <a:rPr lang="en-US" dirty="0"/>
              <a:t>Purpose: Convert from html to data frame</a:t>
            </a:r>
          </a:p>
          <a:p>
            <a:endParaRPr lang="en-US" dirty="0"/>
          </a:p>
          <a:p>
            <a:pPr marL="0" indent="0">
              <a:buNone/>
            </a:pPr>
            <a:r>
              <a:rPr lang="en-US" dirty="0"/>
              <a:t>Step 1: Inspect</a:t>
            </a:r>
          </a:p>
          <a:p>
            <a:pPr marL="0" indent="0">
              <a:buNone/>
            </a:pPr>
            <a:r>
              <a:rPr lang="en-US" dirty="0"/>
              <a:t>Step 2: Find Table</a:t>
            </a:r>
          </a:p>
          <a:p>
            <a:pPr marL="0" indent="0">
              <a:buNone/>
            </a:pPr>
            <a:r>
              <a:rPr lang="en-US" dirty="0"/>
              <a:t>Step 3: Get path to HTML Node (element)</a:t>
            </a:r>
          </a:p>
        </p:txBody>
      </p:sp>
      <p:sp>
        <p:nvSpPr>
          <p:cNvPr id="8" name="TextBox 7">
            <a:extLst>
              <a:ext uri="{FF2B5EF4-FFF2-40B4-BE49-F238E27FC236}">
                <a16:creationId xmlns:a16="http://schemas.microsoft.com/office/drawing/2014/main" id="{5817CF0B-62A0-4481-A30A-F75DF23E965D}"/>
              </a:ext>
            </a:extLst>
          </p:cNvPr>
          <p:cNvSpPr txBox="1"/>
          <p:nvPr/>
        </p:nvSpPr>
        <p:spPr>
          <a:xfrm>
            <a:off x="4597400" y="15324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Code Reference:</a:t>
            </a:r>
          </a:p>
        </p:txBody>
      </p:sp>
      <p:sp>
        <p:nvSpPr>
          <p:cNvPr id="12" name="TextBox 11">
            <a:extLst>
              <a:ext uri="{FF2B5EF4-FFF2-40B4-BE49-F238E27FC236}">
                <a16:creationId xmlns:a16="http://schemas.microsoft.com/office/drawing/2014/main" id="{B2897E77-0C2F-45CE-996A-A67E59A8E3AF}"/>
              </a:ext>
            </a:extLst>
          </p:cNvPr>
          <p:cNvSpPr txBox="1"/>
          <p:nvPr/>
        </p:nvSpPr>
        <p:spPr>
          <a:xfrm>
            <a:off x="4569883" y="291888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Picture Reference:</a:t>
            </a:r>
          </a:p>
        </p:txBody>
      </p:sp>
      <p:pic>
        <p:nvPicPr>
          <p:cNvPr id="7" name="Picture 6" descr="A screenshot of a computer&#10;&#10;Description automatically generated">
            <a:extLst>
              <a:ext uri="{FF2B5EF4-FFF2-40B4-BE49-F238E27FC236}">
                <a16:creationId xmlns:a16="http://schemas.microsoft.com/office/drawing/2014/main" id="{4E5B70E9-5595-D24C-9B8D-E8E370A68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788" y="3270662"/>
            <a:ext cx="5891212" cy="3682007"/>
          </a:xfrm>
          <a:prstGeom prst="rect">
            <a:avLst/>
          </a:prstGeom>
        </p:spPr>
      </p:pic>
      <p:pic>
        <p:nvPicPr>
          <p:cNvPr id="10" name="Picture 9" descr="A picture containing knife&#10;&#10;Description automatically generated">
            <a:extLst>
              <a:ext uri="{FF2B5EF4-FFF2-40B4-BE49-F238E27FC236}">
                <a16:creationId xmlns:a16="http://schemas.microsoft.com/office/drawing/2014/main" id="{54A7C800-ACB2-6D42-8646-538A69FB6B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2270" y="1852955"/>
            <a:ext cx="7729729" cy="1066800"/>
          </a:xfrm>
          <a:prstGeom prst="rect">
            <a:avLst/>
          </a:prstGeom>
        </p:spPr>
      </p:pic>
    </p:spTree>
    <p:extLst>
      <p:ext uri="{BB962C8B-B14F-4D97-AF65-F5344CB8AC3E}">
        <p14:creationId xmlns:p14="http://schemas.microsoft.com/office/powerpoint/2010/main" val="386823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44BD-5FD6-6340-BD8B-10DCF2B12D79}"/>
              </a:ext>
            </a:extLst>
          </p:cNvPr>
          <p:cNvSpPr>
            <a:spLocks noGrp="1"/>
          </p:cNvSpPr>
          <p:nvPr>
            <p:ph type="title"/>
          </p:nvPr>
        </p:nvSpPr>
        <p:spPr>
          <a:xfrm>
            <a:off x="0" y="0"/>
            <a:ext cx="7729728" cy="1199196"/>
          </a:xfrm>
        </p:spPr>
        <p:txBody>
          <a:bodyPr/>
          <a:lstStyle/>
          <a:p>
            <a:r>
              <a:rPr lang="en-US" dirty="0"/>
              <a:t>Step 3: Get Table</a:t>
            </a:r>
          </a:p>
        </p:txBody>
      </p:sp>
      <p:sp>
        <p:nvSpPr>
          <p:cNvPr id="5" name="Content Placeholder 2">
            <a:extLst>
              <a:ext uri="{FF2B5EF4-FFF2-40B4-BE49-F238E27FC236}">
                <a16:creationId xmlns:a16="http://schemas.microsoft.com/office/drawing/2014/main" id="{453EE3AB-173D-D448-9C69-05D4340366D3}"/>
              </a:ext>
            </a:extLst>
          </p:cNvPr>
          <p:cNvSpPr>
            <a:spLocks noGrp="1"/>
          </p:cNvSpPr>
          <p:nvPr>
            <p:ph idx="1"/>
          </p:nvPr>
        </p:nvSpPr>
        <p:spPr>
          <a:xfrm>
            <a:off x="267785" y="1867243"/>
            <a:ext cx="5018161" cy="4085595"/>
          </a:xfrm>
        </p:spPr>
        <p:txBody>
          <a:bodyPr vert="horz" lIns="91440" tIns="45720" rIns="91440" bIns="45720" rtlCol="0" anchor="t">
            <a:normAutofit/>
          </a:bodyPr>
          <a:lstStyle/>
          <a:p>
            <a:r>
              <a:rPr lang="en-US" dirty="0"/>
              <a:t>Difficulty:  Looks Hard, but easy</a:t>
            </a:r>
          </a:p>
          <a:p>
            <a:r>
              <a:rPr lang="en-US" dirty="0"/>
              <a:t>Purpose: Convert from html to data frame</a:t>
            </a:r>
          </a:p>
          <a:p>
            <a:endParaRPr lang="en-US" dirty="0"/>
          </a:p>
          <a:p>
            <a:pPr marL="0" indent="0">
              <a:buNone/>
            </a:pPr>
            <a:r>
              <a:rPr lang="en-US" dirty="0"/>
              <a:t>Step 1: Inspect</a:t>
            </a:r>
          </a:p>
          <a:p>
            <a:pPr marL="0" indent="0">
              <a:buNone/>
            </a:pPr>
            <a:r>
              <a:rPr lang="en-US" dirty="0"/>
              <a:t>Step 2: Find Table</a:t>
            </a:r>
          </a:p>
          <a:p>
            <a:pPr marL="0" indent="0">
              <a:buNone/>
            </a:pPr>
            <a:r>
              <a:rPr lang="en-US" dirty="0"/>
              <a:t>Step 3: Get path to HTML Node (element)</a:t>
            </a:r>
          </a:p>
        </p:txBody>
      </p:sp>
      <p:pic>
        <p:nvPicPr>
          <p:cNvPr id="3" name="Picture 3" descr="A close up of a logo&#10;&#10;Description generated with very high confidence">
            <a:extLst>
              <a:ext uri="{FF2B5EF4-FFF2-40B4-BE49-F238E27FC236}">
                <a16:creationId xmlns:a16="http://schemas.microsoft.com/office/drawing/2014/main" id="{F7F6AF2B-B693-4D0A-AC40-B6ECF29618FE}"/>
              </a:ext>
            </a:extLst>
          </p:cNvPr>
          <p:cNvPicPr>
            <a:picLocks noChangeAspect="1"/>
          </p:cNvPicPr>
          <p:nvPr/>
        </p:nvPicPr>
        <p:blipFill>
          <a:blip r:embed="rId3"/>
          <a:stretch>
            <a:fillRect/>
          </a:stretch>
        </p:blipFill>
        <p:spPr>
          <a:xfrm>
            <a:off x="4597400" y="1964894"/>
            <a:ext cx="6527800" cy="845413"/>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B1ACFC03-D7C3-4D1B-9593-48EA03541FFF}"/>
              </a:ext>
            </a:extLst>
          </p:cNvPr>
          <p:cNvPicPr>
            <a:picLocks noChangeAspect="1"/>
          </p:cNvPicPr>
          <p:nvPr/>
        </p:nvPicPr>
        <p:blipFill>
          <a:blip r:embed="rId4"/>
          <a:stretch>
            <a:fillRect/>
          </a:stretch>
        </p:blipFill>
        <p:spPr>
          <a:xfrm>
            <a:off x="4572000" y="3279937"/>
            <a:ext cx="6587066" cy="3244525"/>
          </a:xfrm>
          <a:prstGeom prst="rect">
            <a:avLst/>
          </a:prstGeom>
        </p:spPr>
      </p:pic>
      <p:sp>
        <p:nvSpPr>
          <p:cNvPr id="8" name="TextBox 7">
            <a:extLst>
              <a:ext uri="{FF2B5EF4-FFF2-40B4-BE49-F238E27FC236}">
                <a16:creationId xmlns:a16="http://schemas.microsoft.com/office/drawing/2014/main" id="{5817CF0B-62A0-4481-A30A-F75DF23E965D}"/>
              </a:ext>
            </a:extLst>
          </p:cNvPr>
          <p:cNvSpPr txBox="1"/>
          <p:nvPr/>
        </p:nvSpPr>
        <p:spPr>
          <a:xfrm>
            <a:off x="4597400" y="15324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Code Reference:</a:t>
            </a:r>
          </a:p>
        </p:txBody>
      </p:sp>
      <p:sp>
        <p:nvSpPr>
          <p:cNvPr id="12" name="TextBox 11">
            <a:extLst>
              <a:ext uri="{FF2B5EF4-FFF2-40B4-BE49-F238E27FC236}">
                <a16:creationId xmlns:a16="http://schemas.microsoft.com/office/drawing/2014/main" id="{B2897E77-0C2F-45CE-996A-A67E59A8E3AF}"/>
              </a:ext>
            </a:extLst>
          </p:cNvPr>
          <p:cNvSpPr txBox="1"/>
          <p:nvPr/>
        </p:nvSpPr>
        <p:spPr>
          <a:xfrm>
            <a:off x="4569883" y="291888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Picture Reference:</a:t>
            </a:r>
          </a:p>
        </p:txBody>
      </p:sp>
      <p:pic>
        <p:nvPicPr>
          <p:cNvPr id="7" name="Picture 6" descr="A close up of a sign&#10;&#10;Description automatically generated">
            <a:extLst>
              <a:ext uri="{FF2B5EF4-FFF2-40B4-BE49-F238E27FC236}">
                <a16:creationId xmlns:a16="http://schemas.microsoft.com/office/drawing/2014/main" id="{B5F54EB0-9AE6-9743-9907-124CA07669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136" y="-128588"/>
            <a:ext cx="12391136" cy="6970014"/>
          </a:xfrm>
          <a:prstGeom prst="rect">
            <a:avLst/>
          </a:prstGeom>
        </p:spPr>
      </p:pic>
    </p:spTree>
    <p:extLst>
      <p:ext uri="{BB962C8B-B14F-4D97-AF65-F5344CB8AC3E}">
        <p14:creationId xmlns:p14="http://schemas.microsoft.com/office/powerpoint/2010/main" val="1514521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44BD-5FD6-6340-BD8B-10DCF2B12D79}"/>
              </a:ext>
            </a:extLst>
          </p:cNvPr>
          <p:cNvSpPr>
            <a:spLocks noGrp="1"/>
          </p:cNvSpPr>
          <p:nvPr>
            <p:ph type="title"/>
          </p:nvPr>
        </p:nvSpPr>
        <p:spPr>
          <a:xfrm>
            <a:off x="0" y="0"/>
            <a:ext cx="7729728" cy="1199196"/>
          </a:xfrm>
        </p:spPr>
        <p:txBody>
          <a:bodyPr/>
          <a:lstStyle/>
          <a:p>
            <a:r>
              <a:rPr lang="en-US" dirty="0"/>
              <a:t>Step 7: Clean your data</a:t>
            </a:r>
          </a:p>
        </p:txBody>
      </p:sp>
      <p:sp>
        <p:nvSpPr>
          <p:cNvPr id="5" name="Content Placeholder 2">
            <a:extLst>
              <a:ext uri="{FF2B5EF4-FFF2-40B4-BE49-F238E27FC236}">
                <a16:creationId xmlns:a16="http://schemas.microsoft.com/office/drawing/2014/main" id="{453EE3AB-173D-D448-9C69-05D4340366D3}"/>
              </a:ext>
            </a:extLst>
          </p:cNvPr>
          <p:cNvSpPr>
            <a:spLocks noGrp="1"/>
          </p:cNvSpPr>
          <p:nvPr>
            <p:ph idx="1"/>
          </p:nvPr>
        </p:nvSpPr>
        <p:spPr>
          <a:xfrm>
            <a:off x="267785" y="1867243"/>
            <a:ext cx="5018161" cy="4085595"/>
          </a:xfrm>
        </p:spPr>
        <p:txBody>
          <a:bodyPr vert="horz" lIns="91440" tIns="45720" rIns="91440" bIns="45720" rtlCol="0" anchor="t">
            <a:normAutofit/>
          </a:bodyPr>
          <a:lstStyle/>
          <a:p>
            <a:r>
              <a:rPr lang="en-US" dirty="0"/>
              <a:t>Difficulty:  Easy if I’ve done my job right</a:t>
            </a:r>
          </a:p>
          <a:p>
            <a:r>
              <a:rPr lang="en-US" dirty="0"/>
              <a:t>Purpose: Change headers to proper variables</a:t>
            </a:r>
          </a:p>
          <a:p>
            <a:endParaRPr lang="en-US" dirty="0"/>
          </a:p>
          <a:p>
            <a:pPr marL="0" indent="0">
              <a:buNone/>
            </a:pPr>
            <a:r>
              <a:rPr lang="en-US" dirty="0"/>
              <a:t>Step 1: Save </a:t>
            </a:r>
            <a:r>
              <a:rPr lang="en-US" dirty="0" err="1"/>
              <a:t>dataframe</a:t>
            </a:r>
            <a:r>
              <a:rPr lang="en-US" dirty="0"/>
              <a:t> row to a variable</a:t>
            </a:r>
          </a:p>
          <a:p>
            <a:pPr marL="0" indent="0">
              <a:buNone/>
            </a:pPr>
            <a:r>
              <a:rPr lang="en-US" dirty="0"/>
              <a:t>Step 2:  Assign the headers to the column names</a:t>
            </a:r>
          </a:p>
          <a:p>
            <a:pPr marL="0" indent="0">
              <a:buNone/>
            </a:pPr>
            <a:r>
              <a:rPr lang="en-US" dirty="0"/>
              <a:t>Step 3: Cut out first three rows</a:t>
            </a:r>
          </a:p>
        </p:txBody>
      </p:sp>
      <p:sp>
        <p:nvSpPr>
          <p:cNvPr id="8" name="TextBox 7">
            <a:extLst>
              <a:ext uri="{FF2B5EF4-FFF2-40B4-BE49-F238E27FC236}">
                <a16:creationId xmlns:a16="http://schemas.microsoft.com/office/drawing/2014/main" id="{5817CF0B-62A0-4481-A30A-F75DF23E965D}"/>
              </a:ext>
            </a:extLst>
          </p:cNvPr>
          <p:cNvSpPr txBox="1"/>
          <p:nvPr/>
        </p:nvSpPr>
        <p:spPr>
          <a:xfrm>
            <a:off x="4597400" y="15324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Code Reference:</a:t>
            </a:r>
          </a:p>
        </p:txBody>
      </p:sp>
      <p:sp>
        <p:nvSpPr>
          <p:cNvPr id="12" name="TextBox 11">
            <a:extLst>
              <a:ext uri="{FF2B5EF4-FFF2-40B4-BE49-F238E27FC236}">
                <a16:creationId xmlns:a16="http://schemas.microsoft.com/office/drawing/2014/main" id="{B2897E77-0C2F-45CE-996A-A67E59A8E3AF}"/>
              </a:ext>
            </a:extLst>
          </p:cNvPr>
          <p:cNvSpPr txBox="1"/>
          <p:nvPr/>
        </p:nvSpPr>
        <p:spPr>
          <a:xfrm>
            <a:off x="4569883" y="291888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Picture Reference:</a:t>
            </a:r>
          </a:p>
        </p:txBody>
      </p:sp>
      <p:pic>
        <p:nvPicPr>
          <p:cNvPr id="9" name="Picture 8" descr="A screenshot of a cell phone&#10;&#10;Description automatically generated">
            <a:extLst>
              <a:ext uri="{FF2B5EF4-FFF2-40B4-BE49-F238E27FC236}">
                <a16:creationId xmlns:a16="http://schemas.microsoft.com/office/drawing/2014/main" id="{73B74FF6-6D72-4F43-B4E9-2FF8EE52E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9363" y="3207548"/>
            <a:ext cx="5862637" cy="365045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BFB0C52D-E893-AC4B-B424-22076D7519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9199" y="890513"/>
            <a:ext cx="4622801" cy="1058035"/>
          </a:xfrm>
          <a:prstGeom prst="rect">
            <a:avLst/>
          </a:prstGeom>
        </p:spPr>
      </p:pic>
      <p:pic>
        <p:nvPicPr>
          <p:cNvPr id="14" name="Picture 13" descr="A picture containing knife&#10;&#10;Description automatically generated">
            <a:extLst>
              <a:ext uri="{FF2B5EF4-FFF2-40B4-BE49-F238E27FC236}">
                <a16:creationId xmlns:a16="http://schemas.microsoft.com/office/drawing/2014/main" id="{CAB982B6-C8B0-5841-9585-DED87BF487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9199" y="1867243"/>
            <a:ext cx="4622801" cy="825500"/>
          </a:xfrm>
          <a:prstGeom prst="rect">
            <a:avLst/>
          </a:prstGeom>
        </p:spPr>
      </p:pic>
      <p:pic>
        <p:nvPicPr>
          <p:cNvPr id="16" name="Picture 15" descr="A picture containing knife&#10;&#10;Description automatically generated">
            <a:extLst>
              <a:ext uri="{FF2B5EF4-FFF2-40B4-BE49-F238E27FC236}">
                <a16:creationId xmlns:a16="http://schemas.microsoft.com/office/drawing/2014/main" id="{74CC525D-9ACA-8449-9590-3395C8CA4A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69199" y="2698120"/>
            <a:ext cx="4667681" cy="850900"/>
          </a:xfrm>
          <a:prstGeom prst="rect">
            <a:avLst/>
          </a:prstGeom>
        </p:spPr>
      </p:pic>
    </p:spTree>
    <p:extLst>
      <p:ext uri="{BB962C8B-B14F-4D97-AF65-F5344CB8AC3E}">
        <p14:creationId xmlns:p14="http://schemas.microsoft.com/office/powerpoint/2010/main" val="385027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5B778-6D68-5941-8B10-1F33EA9A4D02}"/>
              </a:ext>
            </a:extLst>
          </p:cNvPr>
          <p:cNvSpPr>
            <a:spLocks noGrp="1"/>
          </p:cNvSpPr>
          <p:nvPr>
            <p:ph type="title"/>
          </p:nvPr>
        </p:nvSpPr>
        <p:spPr/>
        <p:txBody>
          <a:bodyPr/>
          <a:lstStyle/>
          <a:p>
            <a:r>
              <a:rPr lang="en-US"/>
              <a:t>Topics we wIll Go OVER</a:t>
            </a:r>
          </a:p>
        </p:txBody>
      </p:sp>
      <p:sp>
        <p:nvSpPr>
          <p:cNvPr id="3" name="Content Placeholder 2">
            <a:extLst>
              <a:ext uri="{FF2B5EF4-FFF2-40B4-BE49-F238E27FC236}">
                <a16:creationId xmlns:a16="http://schemas.microsoft.com/office/drawing/2014/main" id="{FABAB6F0-C1BD-A145-9245-29527B6064B0}"/>
              </a:ext>
            </a:extLst>
          </p:cNvPr>
          <p:cNvSpPr>
            <a:spLocks noGrp="1"/>
          </p:cNvSpPr>
          <p:nvPr>
            <p:ph idx="1"/>
          </p:nvPr>
        </p:nvSpPr>
        <p:spPr/>
        <p:txBody>
          <a:bodyPr/>
          <a:lstStyle/>
          <a:p>
            <a:pPr marL="342900" indent="-342900">
              <a:buFont typeface="+mj-lt"/>
              <a:buAutoNum type="arabicPeriod"/>
            </a:pPr>
            <a:r>
              <a:rPr lang="en-US" dirty="0"/>
              <a:t>Recap </a:t>
            </a:r>
            <a:r>
              <a:rPr lang="en-US" dirty="0" err="1"/>
              <a:t>webscraping</a:t>
            </a:r>
            <a:endParaRPr lang="en-US" dirty="0"/>
          </a:p>
          <a:p>
            <a:pPr marL="342900" indent="-342900">
              <a:buFont typeface="+mj-lt"/>
              <a:buAutoNum type="arabicPeriod"/>
            </a:pPr>
            <a:r>
              <a:rPr lang="en-US" dirty="0"/>
              <a:t>Let’s get started: (Picking up from last week)</a:t>
            </a:r>
          </a:p>
          <a:p>
            <a:pPr marL="571500" lvl="1" indent="-342900">
              <a:buFont typeface="+mj-lt"/>
              <a:buAutoNum type="arabicPeriod"/>
            </a:pPr>
            <a:r>
              <a:rPr lang="en-US" dirty="0"/>
              <a:t>Cleaning Data</a:t>
            </a:r>
          </a:p>
          <a:p>
            <a:pPr marL="571500" lvl="1" indent="-342900">
              <a:buFont typeface="+mj-lt"/>
              <a:buAutoNum type="arabicPeriod"/>
            </a:pPr>
            <a:r>
              <a:rPr lang="en-US" dirty="0"/>
              <a:t>Use same steps on different site</a:t>
            </a:r>
          </a:p>
          <a:p>
            <a:pPr marL="571500" lvl="1" indent="-342900">
              <a:buFont typeface="+mj-lt"/>
              <a:buAutoNum type="arabicPeriod"/>
            </a:pPr>
            <a:r>
              <a:rPr lang="en-US" dirty="0"/>
              <a:t>Make the computer do your repetitive tasks (for loops)</a:t>
            </a:r>
          </a:p>
        </p:txBody>
      </p:sp>
    </p:spTree>
    <p:extLst>
      <p:ext uri="{BB962C8B-B14F-4D97-AF65-F5344CB8AC3E}">
        <p14:creationId xmlns:p14="http://schemas.microsoft.com/office/powerpoint/2010/main" val="2669523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44BD-5FD6-6340-BD8B-10DCF2B12D79}"/>
              </a:ext>
            </a:extLst>
          </p:cNvPr>
          <p:cNvSpPr>
            <a:spLocks noGrp="1"/>
          </p:cNvSpPr>
          <p:nvPr>
            <p:ph type="title"/>
          </p:nvPr>
        </p:nvSpPr>
        <p:spPr>
          <a:xfrm>
            <a:off x="0" y="0"/>
            <a:ext cx="7729728" cy="1199196"/>
          </a:xfrm>
        </p:spPr>
        <p:txBody>
          <a:bodyPr/>
          <a:lstStyle/>
          <a:p>
            <a:r>
              <a:rPr lang="en-US" dirty="0"/>
              <a:t>Step 7: Creating a variable</a:t>
            </a:r>
          </a:p>
        </p:txBody>
      </p:sp>
      <p:sp>
        <p:nvSpPr>
          <p:cNvPr id="5" name="Content Placeholder 2">
            <a:extLst>
              <a:ext uri="{FF2B5EF4-FFF2-40B4-BE49-F238E27FC236}">
                <a16:creationId xmlns:a16="http://schemas.microsoft.com/office/drawing/2014/main" id="{453EE3AB-173D-D448-9C69-05D4340366D3}"/>
              </a:ext>
            </a:extLst>
          </p:cNvPr>
          <p:cNvSpPr>
            <a:spLocks noGrp="1"/>
          </p:cNvSpPr>
          <p:nvPr>
            <p:ph idx="1"/>
          </p:nvPr>
        </p:nvSpPr>
        <p:spPr>
          <a:xfrm>
            <a:off x="267785" y="1867243"/>
            <a:ext cx="5018161" cy="4085595"/>
          </a:xfrm>
        </p:spPr>
        <p:txBody>
          <a:bodyPr vert="horz" lIns="91440" tIns="45720" rIns="91440" bIns="45720" rtlCol="0" anchor="t">
            <a:normAutofit/>
          </a:bodyPr>
          <a:lstStyle/>
          <a:p>
            <a:r>
              <a:rPr lang="en-US" dirty="0"/>
              <a:t>Difficulty:  Easy</a:t>
            </a:r>
          </a:p>
          <a:p>
            <a:r>
              <a:rPr lang="en-US" dirty="0"/>
              <a:t>Purpose: Keep which rows belong to which years</a:t>
            </a:r>
          </a:p>
          <a:p>
            <a:endParaRPr lang="en-US" dirty="0"/>
          </a:p>
          <a:p>
            <a:pPr marL="0" indent="0">
              <a:buNone/>
            </a:pPr>
            <a:r>
              <a:rPr lang="en-US" dirty="0"/>
              <a:t>Step 1: </a:t>
            </a:r>
          </a:p>
          <a:p>
            <a:pPr marL="0" indent="0">
              <a:buNone/>
            </a:pPr>
            <a:r>
              <a:rPr lang="en-US" dirty="0"/>
              <a:t>Create a new column with the value “2019”</a:t>
            </a:r>
          </a:p>
        </p:txBody>
      </p:sp>
      <p:sp>
        <p:nvSpPr>
          <p:cNvPr id="8" name="TextBox 7">
            <a:extLst>
              <a:ext uri="{FF2B5EF4-FFF2-40B4-BE49-F238E27FC236}">
                <a16:creationId xmlns:a16="http://schemas.microsoft.com/office/drawing/2014/main" id="{5817CF0B-62A0-4481-A30A-F75DF23E965D}"/>
              </a:ext>
            </a:extLst>
          </p:cNvPr>
          <p:cNvSpPr txBox="1"/>
          <p:nvPr/>
        </p:nvSpPr>
        <p:spPr>
          <a:xfrm>
            <a:off x="4597400" y="15324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Code Reference:</a:t>
            </a:r>
          </a:p>
        </p:txBody>
      </p:sp>
      <p:sp>
        <p:nvSpPr>
          <p:cNvPr id="12" name="TextBox 11">
            <a:extLst>
              <a:ext uri="{FF2B5EF4-FFF2-40B4-BE49-F238E27FC236}">
                <a16:creationId xmlns:a16="http://schemas.microsoft.com/office/drawing/2014/main" id="{B2897E77-0C2F-45CE-996A-A67E59A8E3AF}"/>
              </a:ext>
            </a:extLst>
          </p:cNvPr>
          <p:cNvSpPr txBox="1"/>
          <p:nvPr/>
        </p:nvSpPr>
        <p:spPr>
          <a:xfrm>
            <a:off x="4569883" y="291888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Picture Reference:</a:t>
            </a:r>
          </a:p>
        </p:txBody>
      </p:sp>
      <p:pic>
        <p:nvPicPr>
          <p:cNvPr id="4" name="Picture 3" descr="A close up of a logo&#10;&#10;Description automatically generated">
            <a:extLst>
              <a:ext uri="{FF2B5EF4-FFF2-40B4-BE49-F238E27FC236}">
                <a16:creationId xmlns:a16="http://schemas.microsoft.com/office/drawing/2014/main" id="{F75E439A-15F0-0E40-9DBC-11E8B6DA0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4500" y="1498943"/>
            <a:ext cx="4127500" cy="736600"/>
          </a:xfrm>
          <a:prstGeom prst="rect">
            <a:avLst/>
          </a:prstGeom>
        </p:spPr>
      </p:pic>
      <p:pic>
        <p:nvPicPr>
          <p:cNvPr id="7" name="Picture 6" descr="A close up of a piece of paper&#10;&#10;Description automatically generated">
            <a:extLst>
              <a:ext uri="{FF2B5EF4-FFF2-40B4-BE49-F238E27FC236}">
                <a16:creationId xmlns:a16="http://schemas.microsoft.com/office/drawing/2014/main" id="{50811C76-9E40-CE4C-9FEB-898B5C649F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9691" y="2673286"/>
            <a:ext cx="4127501" cy="4184714"/>
          </a:xfrm>
          <a:prstGeom prst="rect">
            <a:avLst/>
          </a:prstGeom>
        </p:spPr>
      </p:pic>
    </p:spTree>
    <p:extLst>
      <p:ext uri="{BB962C8B-B14F-4D97-AF65-F5344CB8AC3E}">
        <p14:creationId xmlns:p14="http://schemas.microsoft.com/office/powerpoint/2010/main" val="170559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44BD-5FD6-6340-BD8B-10DCF2B12D79}"/>
              </a:ext>
            </a:extLst>
          </p:cNvPr>
          <p:cNvSpPr>
            <a:spLocks noGrp="1"/>
          </p:cNvSpPr>
          <p:nvPr>
            <p:ph type="title"/>
          </p:nvPr>
        </p:nvSpPr>
        <p:spPr>
          <a:xfrm>
            <a:off x="0" y="305564"/>
            <a:ext cx="7729728" cy="1199196"/>
          </a:xfrm>
        </p:spPr>
        <p:txBody>
          <a:bodyPr/>
          <a:lstStyle/>
          <a:p>
            <a:r>
              <a:rPr lang="en-US" dirty="0"/>
              <a:t>Step 4: Clean your data</a:t>
            </a:r>
          </a:p>
        </p:txBody>
      </p:sp>
      <p:sp>
        <p:nvSpPr>
          <p:cNvPr id="5" name="Content Placeholder 2">
            <a:extLst>
              <a:ext uri="{FF2B5EF4-FFF2-40B4-BE49-F238E27FC236}">
                <a16:creationId xmlns:a16="http://schemas.microsoft.com/office/drawing/2014/main" id="{453EE3AB-173D-D448-9C69-05D4340366D3}"/>
              </a:ext>
            </a:extLst>
          </p:cNvPr>
          <p:cNvSpPr>
            <a:spLocks noGrp="1"/>
          </p:cNvSpPr>
          <p:nvPr>
            <p:ph idx="1"/>
          </p:nvPr>
        </p:nvSpPr>
        <p:spPr>
          <a:xfrm>
            <a:off x="267786" y="1867243"/>
            <a:ext cx="3377458" cy="4085595"/>
          </a:xfrm>
        </p:spPr>
        <p:txBody>
          <a:bodyPr vert="horz" lIns="91440" tIns="45720" rIns="91440" bIns="45720" rtlCol="0" anchor="t">
            <a:normAutofit/>
          </a:bodyPr>
          <a:lstStyle/>
          <a:p>
            <a:r>
              <a:rPr lang="en-US" dirty="0"/>
              <a:t>Difficulty:  Simple concept, but hard at first</a:t>
            </a:r>
          </a:p>
          <a:p>
            <a:r>
              <a:rPr lang="en-US" dirty="0"/>
              <a:t>Purpose: Remove unwanted characters from your columns</a:t>
            </a:r>
          </a:p>
          <a:p>
            <a:pPr marL="0" indent="0">
              <a:buNone/>
            </a:pPr>
            <a:endParaRPr lang="en-US" dirty="0"/>
          </a:p>
          <a:p>
            <a:pPr marL="0" indent="0">
              <a:buNone/>
            </a:pPr>
            <a:r>
              <a:rPr lang="en-US" dirty="0"/>
              <a:t>Step 1: Identify unwanted character</a:t>
            </a:r>
          </a:p>
          <a:p>
            <a:pPr marL="0" indent="0">
              <a:buNone/>
            </a:pPr>
            <a:r>
              <a:rPr lang="en-US" dirty="0"/>
              <a:t>Step 2: Create your regex pattern</a:t>
            </a:r>
          </a:p>
          <a:p>
            <a:pPr marL="0" indent="0">
              <a:buNone/>
            </a:pPr>
            <a:r>
              <a:rPr lang="en-US" dirty="0"/>
              <a:t>Step 3: Use </a:t>
            </a:r>
            <a:r>
              <a:rPr lang="en-US" dirty="0" err="1"/>
              <a:t>gsub</a:t>
            </a:r>
            <a:r>
              <a:rPr lang="en-US" dirty="0"/>
              <a:t> function</a:t>
            </a:r>
          </a:p>
        </p:txBody>
      </p:sp>
      <p:sp>
        <p:nvSpPr>
          <p:cNvPr id="8" name="TextBox 7">
            <a:extLst>
              <a:ext uri="{FF2B5EF4-FFF2-40B4-BE49-F238E27FC236}">
                <a16:creationId xmlns:a16="http://schemas.microsoft.com/office/drawing/2014/main" id="{5817CF0B-62A0-4481-A30A-F75DF23E965D}"/>
              </a:ext>
            </a:extLst>
          </p:cNvPr>
          <p:cNvSpPr txBox="1"/>
          <p:nvPr/>
        </p:nvSpPr>
        <p:spPr>
          <a:xfrm>
            <a:off x="4597400" y="15324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Code Reference:</a:t>
            </a:r>
          </a:p>
        </p:txBody>
      </p:sp>
      <p:sp>
        <p:nvSpPr>
          <p:cNvPr id="12" name="TextBox 11">
            <a:extLst>
              <a:ext uri="{FF2B5EF4-FFF2-40B4-BE49-F238E27FC236}">
                <a16:creationId xmlns:a16="http://schemas.microsoft.com/office/drawing/2014/main" id="{B2897E77-0C2F-45CE-996A-A67E59A8E3AF}"/>
              </a:ext>
            </a:extLst>
          </p:cNvPr>
          <p:cNvSpPr txBox="1"/>
          <p:nvPr/>
        </p:nvSpPr>
        <p:spPr>
          <a:xfrm>
            <a:off x="4050041" y="335750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Picture Reference:</a:t>
            </a:r>
          </a:p>
        </p:txBody>
      </p:sp>
      <p:sp>
        <p:nvSpPr>
          <p:cNvPr id="6" name="TextBox 5">
            <a:extLst>
              <a:ext uri="{FF2B5EF4-FFF2-40B4-BE49-F238E27FC236}">
                <a16:creationId xmlns:a16="http://schemas.microsoft.com/office/drawing/2014/main" id="{A3651D38-26E3-5349-A35E-51191F9F50BD}"/>
              </a:ext>
            </a:extLst>
          </p:cNvPr>
          <p:cNvSpPr txBox="1"/>
          <p:nvPr/>
        </p:nvSpPr>
        <p:spPr>
          <a:xfrm>
            <a:off x="7072313" y="2049876"/>
            <a:ext cx="4040187" cy="646331"/>
          </a:xfrm>
          <a:prstGeom prst="rect">
            <a:avLst/>
          </a:prstGeom>
          <a:noFill/>
        </p:spPr>
        <p:txBody>
          <a:bodyPr wrap="square" rtlCol="0" anchor="ctr">
            <a:spAutoFit/>
          </a:bodyPr>
          <a:lstStyle/>
          <a:p>
            <a:r>
              <a:rPr lang="en-US" dirty="0"/>
              <a:t>Similar problem with the Teams. Try it yourself!</a:t>
            </a:r>
          </a:p>
        </p:txBody>
      </p:sp>
      <p:pic>
        <p:nvPicPr>
          <p:cNvPr id="4" name="Picture 3" descr="A picture containing table&#10;&#10;Description automatically generated">
            <a:extLst>
              <a:ext uri="{FF2B5EF4-FFF2-40B4-BE49-F238E27FC236}">
                <a16:creationId xmlns:a16="http://schemas.microsoft.com/office/drawing/2014/main" id="{6068EC7C-DB6D-4F4C-A807-07C1347DB0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0170" y="1624684"/>
            <a:ext cx="4546600" cy="1612900"/>
          </a:xfrm>
          <a:prstGeom prst="rect">
            <a:avLst/>
          </a:prstGeom>
        </p:spPr>
      </p:pic>
      <p:pic>
        <p:nvPicPr>
          <p:cNvPr id="7" name="Picture 6" descr="A picture containing food&#10;&#10;Description automatically generated">
            <a:extLst>
              <a:ext uri="{FF2B5EF4-FFF2-40B4-BE49-F238E27FC236}">
                <a16:creationId xmlns:a16="http://schemas.microsoft.com/office/drawing/2014/main" id="{EB48B721-0A18-9A4E-AB56-BA10D29A5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41" y="226999"/>
            <a:ext cx="12295682" cy="6404001"/>
          </a:xfrm>
          <a:prstGeom prst="rect">
            <a:avLst/>
          </a:prstGeom>
        </p:spPr>
      </p:pic>
    </p:spTree>
    <p:extLst>
      <p:ext uri="{BB962C8B-B14F-4D97-AF65-F5344CB8AC3E}">
        <p14:creationId xmlns:p14="http://schemas.microsoft.com/office/powerpoint/2010/main" val="3544602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44BD-5FD6-6340-BD8B-10DCF2B12D79}"/>
              </a:ext>
            </a:extLst>
          </p:cNvPr>
          <p:cNvSpPr>
            <a:spLocks noGrp="1"/>
          </p:cNvSpPr>
          <p:nvPr>
            <p:ph type="ctrTitle"/>
          </p:nvPr>
        </p:nvSpPr>
        <p:spPr/>
        <p:txBody>
          <a:bodyPr/>
          <a:lstStyle/>
          <a:p>
            <a:r>
              <a:rPr lang="en-US" dirty="0"/>
              <a:t>Now let’s do that 87 more times</a:t>
            </a:r>
          </a:p>
        </p:txBody>
      </p:sp>
      <p:sp>
        <p:nvSpPr>
          <p:cNvPr id="6" name="Subtitle 5">
            <a:extLst>
              <a:ext uri="{FF2B5EF4-FFF2-40B4-BE49-F238E27FC236}">
                <a16:creationId xmlns:a16="http://schemas.microsoft.com/office/drawing/2014/main" id="{3AA9F7C9-A93A-664A-9922-BCBE3A72AC25}"/>
              </a:ext>
            </a:extLst>
          </p:cNvPr>
          <p:cNvSpPr>
            <a:spLocks noGrp="1"/>
          </p:cNvSpPr>
          <p:nvPr>
            <p:ph type="subTitle" idx="1"/>
          </p:nvPr>
        </p:nvSpPr>
        <p:spPr/>
        <p:txBody>
          <a:bodyPr/>
          <a:lstStyle/>
          <a:p>
            <a:r>
              <a:rPr lang="en-US" dirty="0"/>
              <a:t>But wait?? That could take forever???</a:t>
            </a:r>
          </a:p>
        </p:txBody>
      </p:sp>
    </p:spTree>
    <p:extLst>
      <p:ext uri="{BB962C8B-B14F-4D97-AF65-F5344CB8AC3E}">
        <p14:creationId xmlns:p14="http://schemas.microsoft.com/office/powerpoint/2010/main" val="2811671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44BD-5FD6-6340-BD8B-10DCF2B12D79}"/>
              </a:ext>
            </a:extLst>
          </p:cNvPr>
          <p:cNvSpPr>
            <a:spLocks noGrp="1"/>
          </p:cNvSpPr>
          <p:nvPr>
            <p:ph type="title"/>
          </p:nvPr>
        </p:nvSpPr>
        <p:spPr>
          <a:xfrm>
            <a:off x="0" y="0"/>
            <a:ext cx="7729728" cy="1199196"/>
          </a:xfrm>
        </p:spPr>
        <p:txBody>
          <a:bodyPr/>
          <a:lstStyle/>
          <a:p>
            <a:r>
              <a:rPr lang="en-US" dirty="0"/>
              <a:t>Step 8: For loops</a:t>
            </a:r>
          </a:p>
        </p:txBody>
      </p:sp>
      <p:sp>
        <p:nvSpPr>
          <p:cNvPr id="5" name="Content Placeholder 2">
            <a:extLst>
              <a:ext uri="{FF2B5EF4-FFF2-40B4-BE49-F238E27FC236}">
                <a16:creationId xmlns:a16="http://schemas.microsoft.com/office/drawing/2014/main" id="{453EE3AB-173D-D448-9C69-05D4340366D3}"/>
              </a:ext>
            </a:extLst>
          </p:cNvPr>
          <p:cNvSpPr>
            <a:spLocks noGrp="1"/>
          </p:cNvSpPr>
          <p:nvPr>
            <p:ph idx="1"/>
          </p:nvPr>
        </p:nvSpPr>
        <p:spPr>
          <a:xfrm>
            <a:off x="267785" y="1867243"/>
            <a:ext cx="4489953" cy="4085595"/>
          </a:xfrm>
        </p:spPr>
        <p:txBody>
          <a:bodyPr vert="horz" lIns="91440" tIns="45720" rIns="91440" bIns="45720" rtlCol="0" anchor="t">
            <a:normAutofit/>
          </a:bodyPr>
          <a:lstStyle/>
          <a:p>
            <a:r>
              <a:rPr lang="en-US" dirty="0"/>
              <a:t>Difficulty:  Moderate but makes life so much easier once you get it down</a:t>
            </a:r>
          </a:p>
          <a:p>
            <a:r>
              <a:rPr lang="en-US" dirty="0"/>
              <a:t>Purpose: To repeat tedious or repetitive processes n times</a:t>
            </a:r>
          </a:p>
          <a:p>
            <a:endParaRPr lang="en-US" dirty="0"/>
          </a:p>
          <a:p>
            <a:pPr marL="0" indent="0">
              <a:buNone/>
            </a:pPr>
            <a:r>
              <a:rPr lang="en-US" dirty="0"/>
              <a:t>Step 1: Create a vector over the range you want to loop</a:t>
            </a:r>
          </a:p>
          <a:p>
            <a:pPr marL="0" indent="0">
              <a:buNone/>
            </a:pPr>
            <a:r>
              <a:rPr lang="en-US" dirty="0"/>
              <a:t>Step 2:  Write what you want repeated inside a “for loop” statement</a:t>
            </a:r>
          </a:p>
          <a:p>
            <a:pPr marL="0" indent="0">
              <a:buNone/>
            </a:pPr>
            <a:r>
              <a:rPr lang="en-US" dirty="0"/>
              <a:t>Step 3: Tack on the additional </a:t>
            </a:r>
            <a:r>
              <a:rPr lang="en-US" dirty="0" err="1"/>
              <a:t>dataframe</a:t>
            </a:r>
            <a:r>
              <a:rPr lang="en-US" dirty="0"/>
              <a:t> your original </a:t>
            </a:r>
            <a:r>
              <a:rPr lang="en-US" dirty="0" err="1"/>
              <a:t>dataframe</a:t>
            </a:r>
            <a:endParaRPr lang="en-US" dirty="0"/>
          </a:p>
        </p:txBody>
      </p:sp>
      <p:sp>
        <p:nvSpPr>
          <p:cNvPr id="8" name="TextBox 7">
            <a:extLst>
              <a:ext uri="{FF2B5EF4-FFF2-40B4-BE49-F238E27FC236}">
                <a16:creationId xmlns:a16="http://schemas.microsoft.com/office/drawing/2014/main" id="{5817CF0B-62A0-4481-A30A-F75DF23E965D}"/>
              </a:ext>
            </a:extLst>
          </p:cNvPr>
          <p:cNvSpPr txBox="1"/>
          <p:nvPr/>
        </p:nvSpPr>
        <p:spPr>
          <a:xfrm>
            <a:off x="4557498" y="119919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Code Reference:</a:t>
            </a:r>
          </a:p>
        </p:txBody>
      </p:sp>
      <p:sp>
        <p:nvSpPr>
          <p:cNvPr id="12" name="TextBox 11">
            <a:extLst>
              <a:ext uri="{FF2B5EF4-FFF2-40B4-BE49-F238E27FC236}">
                <a16:creationId xmlns:a16="http://schemas.microsoft.com/office/drawing/2014/main" id="{B2897E77-0C2F-45CE-996A-A67E59A8E3AF}"/>
              </a:ext>
            </a:extLst>
          </p:cNvPr>
          <p:cNvSpPr txBox="1"/>
          <p:nvPr/>
        </p:nvSpPr>
        <p:spPr>
          <a:xfrm>
            <a:off x="4524160" y="500143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Picture Reference:</a:t>
            </a:r>
          </a:p>
        </p:txBody>
      </p:sp>
      <p:pic>
        <p:nvPicPr>
          <p:cNvPr id="6" name="Picture 5" descr="A screenshot of a social media post&#10;&#10;Description automatically generated">
            <a:extLst>
              <a:ext uri="{FF2B5EF4-FFF2-40B4-BE49-F238E27FC236}">
                <a16:creationId xmlns:a16="http://schemas.microsoft.com/office/drawing/2014/main" id="{A5F3CE32-5672-5C4A-B2D2-54E377BB11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50" y="1199196"/>
            <a:ext cx="5619750" cy="3688189"/>
          </a:xfrm>
          <a:prstGeom prst="rect">
            <a:avLst/>
          </a:prstGeom>
        </p:spPr>
      </p:pic>
      <p:sp>
        <p:nvSpPr>
          <p:cNvPr id="9" name="TextBox 8">
            <a:extLst>
              <a:ext uri="{FF2B5EF4-FFF2-40B4-BE49-F238E27FC236}">
                <a16:creationId xmlns:a16="http://schemas.microsoft.com/office/drawing/2014/main" id="{9D00DD94-9C48-6B42-8256-6CD50EAF841D}"/>
              </a:ext>
            </a:extLst>
          </p:cNvPr>
          <p:cNvSpPr txBox="1"/>
          <p:nvPr/>
        </p:nvSpPr>
        <p:spPr>
          <a:xfrm>
            <a:off x="9515475" y="3429000"/>
            <a:ext cx="2528888" cy="1754326"/>
          </a:xfrm>
          <a:prstGeom prst="rect">
            <a:avLst/>
          </a:prstGeom>
          <a:noFill/>
        </p:spPr>
        <p:txBody>
          <a:bodyPr wrap="square" rtlCol="0">
            <a:spAutoFit/>
          </a:bodyPr>
          <a:lstStyle/>
          <a:p>
            <a:r>
              <a:rPr lang="en-US" dirty="0"/>
              <a:t>Note: You might get an error because Fangraphs recognizes it’s not a human... Just visit the website and confirm you’re not a robot</a:t>
            </a:r>
          </a:p>
        </p:txBody>
      </p:sp>
      <p:pic>
        <p:nvPicPr>
          <p:cNvPr id="11" name="Picture 10" descr="A close up of a logo&#10;&#10;Description automatically generated">
            <a:extLst>
              <a:ext uri="{FF2B5EF4-FFF2-40B4-BE49-F238E27FC236}">
                <a16:creationId xmlns:a16="http://schemas.microsoft.com/office/drawing/2014/main" id="{751851CD-6877-834F-B749-6B4844DA27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9728" y="5381338"/>
            <a:ext cx="2070100" cy="571500"/>
          </a:xfrm>
          <a:prstGeom prst="rect">
            <a:avLst/>
          </a:prstGeom>
        </p:spPr>
      </p:pic>
    </p:spTree>
    <p:extLst>
      <p:ext uri="{BB962C8B-B14F-4D97-AF65-F5344CB8AC3E}">
        <p14:creationId xmlns:p14="http://schemas.microsoft.com/office/powerpoint/2010/main" val="60869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44BD-5FD6-6340-BD8B-10DCF2B12D79}"/>
              </a:ext>
            </a:extLst>
          </p:cNvPr>
          <p:cNvSpPr>
            <a:spLocks noGrp="1"/>
          </p:cNvSpPr>
          <p:nvPr>
            <p:ph type="title"/>
          </p:nvPr>
        </p:nvSpPr>
        <p:spPr>
          <a:xfrm>
            <a:off x="0" y="0"/>
            <a:ext cx="7729728" cy="1199196"/>
          </a:xfrm>
        </p:spPr>
        <p:txBody>
          <a:bodyPr/>
          <a:lstStyle/>
          <a:p>
            <a:r>
              <a:rPr lang="en-US" dirty="0"/>
              <a:t>Reflection</a:t>
            </a:r>
          </a:p>
        </p:txBody>
      </p:sp>
      <p:sp>
        <p:nvSpPr>
          <p:cNvPr id="5" name="Content Placeholder 2">
            <a:extLst>
              <a:ext uri="{FF2B5EF4-FFF2-40B4-BE49-F238E27FC236}">
                <a16:creationId xmlns:a16="http://schemas.microsoft.com/office/drawing/2014/main" id="{453EE3AB-173D-D448-9C69-05D4340366D3}"/>
              </a:ext>
            </a:extLst>
          </p:cNvPr>
          <p:cNvSpPr>
            <a:spLocks noGrp="1"/>
          </p:cNvSpPr>
          <p:nvPr>
            <p:ph idx="1"/>
          </p:nvPr>
        </p:nvSpPr>
        <p:spPr>
          <a:xfrm>
            <a:off x="267785" y="1867243"/>
            <a:ext cx="11924215" cy="4085595"/>
          </a:xfrm>
        </p:spPr>
        <p:txBody>
          <a:bodyPr vert="horz" lIns="91440" tIns="45720" rIns="91440" bIns="45720" rtlCol="0" anchor="t">
            <a:normAutofit/>
          </a:bodyPr>
          <a:lstStyle/>
          <a:p>
            <a:pPr marL="0" indent="0">
              <a:buNone/>
            </a:pPr>
            <a:r>
              <a:rPr lang="en-US" sz="4400" dirty="0"/>
              <a:t>1) Do you see how reusable code/skills are?</a:t>
            </a:r>
          </a:p>
          <a:p>
            <a:pPr marL="0" indent="0">
              <a:buNone/>
            </a:pPr>
            <a:r>
              <a:rPr lang="en-US" sz="4400" dirty="0"/>
              <a:t>2) Did you learn something new about </a:t>
            </a:r>
            <a:r>
              <a:rPr lang="en-US" sz="4400" dirty="0" err="1"/>
              <a:t>webscraping</a:t>
            </a:r>
            <a:r>
              <a:rPr lang="en-US" sz="4400" dirty="0"/>
              <a:t>?</a:t>
            </a:r>
          </a:p>
          <a:p>
            <a:pPr marL="0" indent="0">
              <a:buNone/>
            </a:pPr>
            <a:r>
              <a:rPr lang="en-US" sz="4400" dirty="0"/>
              <a:t>3) What is the purpose of ”for loops”?</a:t>
            </a:r>
          </a:p>
        </p:txBody>
      </p:sp>
    </p:spTree>
    <p:extLst>
      <p:ext uri="{BB962C8B-B14F-4D97-AF65-F5344CB8AC3E}">
        <p14:creationId xmlns:p14="http://schemas.microsoft.com/office/powerpoint/2010/main" val="17014408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97484-4059-44A9-BB67-014B3789B80C}"/>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F655A572-1BF2-4310-B9CA-EF4B1AD4FC82}"/>
              </a:ext>
            </a:extLst>
          </p:cNvPr>
          <p:cNvSpPr>
            <a:spLocks noGrp="1"/>
          </p:cNvSpPr>
          <p:nvPr>
            <p:ph idx="1"/>
          </p:nvPr>
        </p:nvSpPr>
        <p:spPr>
          <a:xfrm>
            <a:off x="2231136" y="2153412"/>
            <a:ext cx="7729728" cy="4219956"/>
          </a:xfrm>
        </p:spPr>
        <p:txBody>
          <a:bodyPr vert="horz" lIns="91440" tIns="45720" rIns="91440" bIns="45720" rtlCol="0" anchor="t">
            <a:normAutofit/>
          </a:bodyPr>
          <a:lstStyle/>
          <a:p>
            <a:endParaRPr lang="en-US" dirty="0"/>
          </a:p>
          <a:p>
            <a:r>
              <a:rPr lang="en-US" dirty="0"/>
              <a:t>Python: </a:t>
            </a:r>
            <a:endParaRPr lang="en-US" dirty="0">
              <a:ea typeface="+mn-lt"/>
              <a:cs typeface="+mn-lt"/>
            </a:endParaRPr>
          </a:p>
          <a:p>
            <a:r>
              <a:rPr lang="en-US" dirty="0">
                <a:hlinkClick r:id="rId2"/>
              </a:rPr>
              <a:t>https://pandas.pydata.org/pandas-docs/stable/user_guide/indexing.html</a:t>
            </a:r>
            <a:endParaRPr lang="en-US" dirty="0"/>
          </a:p>
          <a:p>
            <a:r>
              <a:rPr lang="en-US" dirty="0">
                <a:hlinkClick r:id="rId3"/>
              </a:rPr>
              <a:t>https://www.w3schools.com/python/python_for_loops.asp</a:t>
            </a:r>
            <a:endParaRPr lang="en-US" dirty="0"/>
          </a:p>
          <a:p>
            <a:r>
              <a:rPr lang="en-US" dirty="0">
                <a:hlinkClick r:id="rId4"/>
              </a:rPr>
              <a:t>https://realpython.com/python-thinking-recursively/</a:t>
            </a:r>
            <a:r>
              <a:rPr lang="en-US" dirty="0"/>
              <a:t> </a:t>
            </a:r>
          </a:p>
          <a:p>
            <a:r>
              <a:rPr lang="en-US" dirty="0">
                <a:ea typeface="+mn-lt"/>
                <a:cs typeface="+mn-lt"/>
              </a:rPr>
              <a:t>R</a:t>
            </a:r>
          </a:p>
          <a:p>
            <a:r>
              <a:rPr lang="en-US" dirty="0">
                <a:ea typeface="+mn-lt"/>
                <a:cs typeface="+mn-lt"/>
              </a:rPr>
              <a:t>Links in R script</a:t>
            </a:r>
          </a:p>
          <a:p>
            <a:r>
              <a:rPr lang="en-US" dirty="0">
                <a:ea typeface="+mn-lt"/>
                <a:cs typeface="+mn-lt"/>
                <a:hlinkClick r:id="rId5"/>
              </a:rPr>
              <a:t>https://towardsdatascience.com/learn-to-create-your-own-datasets-web-scraping-in-r-f934a31748a5</a:t>
            </a:r>
          </a:p>
          <a:p>
            <a:r>
              <a:rPr lang="en-US" dirty="0">
                <a:hlinkClick r:id="rId6"/>
              </a:rPr>
              <a:t>https://www.regular-expressions.info/</a:t>
            </a:r>
            <a:r>
              <a:rPr lang="en-US" dirty="0"/>
              <a:t> (all languages)</a:t>
            </a:r>
            <a:endParaRPr lang="en-US" dirty="0">
              <a:ea typeface="+mn-lt"/>
              <a:cs typeface="+mn-lt"/>
              <a:hlinkClick r:id="rId5"/>
            </a:endParaRPr>
          </a:p>
        </p:txBody>
      </p:sp>
    </p:spTree>
    <p:extLst>
      <p:ext uri="{BB962C8B-B14F-4D97-AF65-F5344CB8AC3E}">
        <p14:creationId xmlns:p14="http://schemas.microsoft.com/office/powerpoint/2010/main" val="479990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02D65-0083-4DE4-A512-77816BD93DD6}"/>
              </a:ext>
            </a:extLst>
          </p:cNvPr>
          <p:cNvSpPr>
            <a:spLocks noGrp="1"/>
          </p:cNvSpPr>
          <p:nvPr>
            <p:ph type="title"/>
          </p:nvPr>
        </p:nvSpPr>
        <p:spPr/>
        <p:txBody>
          <a:bodyPr/>
          <a:lstStyle/>
          <a:p>
            <a:r>
              <a:rPr lang="en-US" dirty="0"/>
              <a:t>What's </a:t>
            </a:r>
            <a:r>
              <a:rPr lang="en-US" dirty="0" err="1"/>
              <a:t>NExt</a:t>
            </a:r>
          </a:p>
        </p:txBody>
      </p:sp>
      <p:pic>
        <p:nvPicPr>
          <p:cNvPr id="4" name="Picture 4" descr="A close up of a logo&#10;&#10;Description generated with very high confidence">
            <a:extLst>
              <a:ext uri="{FF2B5EF4-FFF2-40B4-BE49-F238E27FC236}">
                <a16:creationId xmlns:a16="http://schemas.microsoft.com/office/drawing/2014/main" id="{B2B8BE17-142C-4DBC-A553-832C95183E27}"/>
              </a:ext>
            </a:extLst>
          </p:cNvPr>
          <p:cNvPicPr>
            <a:picLocks noGrp="1" noChangeAspect="1"/>
          </p:cNvPicPr>
          <p:nvPr>
            <p:ph idx="1"/>
          </p:nvPr>
        </p:nvPicPr>
        <p:blipFill>
          <a:blip r:embed="rId2"/>
          <a:stretch>
            <a:fillRect/>
          </a:stretch>
        </p:blipFill>
        <p:spPr>
          <a:xfrm>
            <a:off x="4545008" y="2638044"/>
            <a:ext cx="3101983" cy="3101983"/>
          </a:xfrm>
        </p:spPr>
      </p:pic>
    </p:spTree>
    <p:extLst>
      <p:ext uri="{BB962C8B-B14F-4D97-AF65-F5344CB8AC3E}">
        <p14:creationId xmlns:p14="http://schemas.microsoft.com/office/powerpoint/2010/main" val="1451060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44BD-5FD6-6340-BD8B-10DCF2B12D79}"/>
              </a:ext>
            </a:extLst>
          </p:cNvPr>
          <p:cNvSpPr>
            <a:spLocks noGrp="1"/>
          </p:cNvSpPr>
          <p:nvPr>
            <p:ph type="title"/>
          </p:nvPr>
        </p:nvSpPr>
        <p:spPr>
          <a:xfrm>
            <a:off x="0" y="0"/>
            <a:ext cx="7729728" cy="1199196"/>
          </a:xfrm>
        </p:spPr>
        <p:txBody>
          <a:bodyPr/>
          <a:lstStyle/>
          <a:p>
            <a:r>
              <a:rPr lang="en-US" dirty="0"/>
              <a:t>Challenge</a:t>
            </a:r>
          </a:p>
        </p:txBody>
      </p:sp>
      <p:sp>
        <p:nvSpPr>
          <p:cNvPr id="3" name="Content Placeholder 2">
            <a:extLst>
              <a:ext uri="{FF2B5EF4-FFF2-40B4-BE49-F238E27FC236}">
                <a16:creationId xmlns:a16="http://schemas.microsoft.com/office/drawing/2014/main" id="{B578671B-1DC6-5A46-B1B2-7F7740174F16}"/>
              </a:ext>
            </a:extLst>
          </p:cNvPr>
          <p:cNvSpPr>
            <a:spLocks noGrp="1"/>
          </p:cNvSpPr>
          <p:nvPr>
            <p:ph idx="1"/>
          </p:nvPr>
        </p:nvSpPr>
        <p:spPr>
          <a:xfrm>
            <a:off x="1823363" y="1878008"/>
            <a:ext cx="7729728" cy="3101983"/>
          </a:xfrm>
        </p:spPr>
        <p:txBody>
          <a:bodyPr vert="horz" lIns="91440" tIns="45720" rIns="91440" bIns="45720" rtlCol="0" anchor="t">
            <a:noAutofit/>
          </a:bodyPr>
          <a:lstStyle/>
          <a:p>
            <a:r>
              <a:rPr lang="en-US" sz="1900" dirty="0">
                <a:ea typeface="+mn-lt"/>
                <a:cs typeface="+mn-lt"/>
              </a:rPr>
              <a:t>Extract the pitching and fielding data into a </a:t>
            </a:r>
            <a:r>
              <a:rPr lang="en-US" sz="1900" dirty="0" err="1">
                <a:ea typeface="+mn-lt"/>
                <a:cs typeface="+mn-lt"/>
              </a:rPr>
              <a:t>dataframe</a:t>
            </a:r>
            <a:r>
              <a:rPr lang="en-US" sz="1900" dirty="0">
                <a:ea typeface="+mn-lt"/>
                <a:cs typeface="+mn-lt"/>
              </a:rPr>
              <a:t> in R.</a:t>
            </a:r>
            <a:endParaRPr lang="en-US" sz="1900" dirty="0"/>
          </a:p>
          <a:p>
            <a:endParaRPr lang="en-US" sz="1900" dirty="0">
              <a:ea typeface="+mn-lt"/>
              <a:cs typeface="+mn-lt"/>
            </a:endParaRPr>
          </a:p>
          <a:p>
            <a:r>
              <a:rPr lang="en-US" sz="1900" dirty="0">
                <a:ea typeface="+mn-lt"/>
                <a:cs typeface="+mn-lt"/>
              </a:rPr>
              <a:t>Remember the steps:</a:t>
            </a:r>
          </a:p>
          <a:p>
            <a:pPr lvl="1"/>
            <a:r>
              <a:rPr lang="en-US" sz="1900" dirty="0">
                <a:ea typeface="+mn-lt"/>
                <a:cs typeface="+mn-lt"/>
              </a:rPr>
              <a:t>Import Modules</a:t>
            </a:r>
          </a:p>
          <a:p>
            <a:pPr lvl="1"/>
            <a:r>
              <a:rPr lang="en-US" sz="1900" dirty="0">
                <a:ea typeface="+mn-lt"/>
                <a:cs typeface="+mn-lt"/>
              </a:rPr>
              <a:t>Get Website HTML Contents</a:t>
            </a:r>
          </a:p>
          <a:p>
            <a:pPr lvl="1"/>
            <a:r>
              <a:rPr lang="en-US" sz="1900" dirty="0">
                <a:ea typeface="+mn-lt"/>
                <a:cs typeface="+mn-lt"/>
              </a:rPr>
              <a:t>Get Table</a:t>
            </a:r>
          </a:p>
          <a:p>
            <a:pPr lvl="1"/>
            <a:r>
              <a:rPr lang="en-US" sz="1900" dirty="0">
                <a:ea typeface="+mn-lt"/>
                <a:cs typeface="+mn-lt"/>
              </a:rPr>
              <a:t>For Loop</a:t>
            </a:r>
          </a:p>
          <a:p>
            <a:endParaRPr lang="en-US" sz="1900" dirty="0">
              <a:ea typeface="+mn-lt"/>
              <a:cs typeface="+mn-lt"/>
            </a:endParaRPr>
          </a:p>
          <a:p>
            <a:pPr marL="0" indent="0">
              <a:buNone/>
            </a:pPr>
            <a:r>
              <a:rPr lang="en-US" sz="1900" dirty="0"/>
              <a:t>Link : </a:t>
            </a:r>
            <a:r>
              <a:rPr lang="en-US" sz="1900" dirty="0">
                <a:hlinkClick r:id="rId2"/>
              </a:rPr>
              <a:t>Fangraphs</a:t>
            </a:r>
            <a:r>
              <a:rPr lang="en-US" sz="1900" dirty="0"/>
              <a:t> </a:t>
            </a:r>
          </a:p>
        </p:txBody>
      </p:sp>
    </p:spTree>
    <p:extLst>
      <p:ext uri="{BB962C8B-B14F-4D97-AF65-F5344CB8AC3E}">
        <p14:creationId xmlns:p14="http://schemas.microsoft.com/office/powerpoint/2010/main" val="2052433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6AFADC4-61BC-A940-B235-9DA90F0EC3A0}"/>
              </a:ext>
            </a:extLst>
          </p:cNvPr>
          <p:cNvSpPr/>
          <p:nvPr/>
        </p:nvSpPr>
        <p:spPr>
          <a:xfrm>
            <a:off x="3621216" y="1985790"/>
            <a:ext cx="4949568" cy="3761946"/>
          </a:xfrm>
          <a:prstGeom prst="rect">
            <a:avLst/>
          </a:prstGeom>
          <a:solidFill>
            <a:schemeClr val="tx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2D1614-792C-2347-8916-8202B8EDC26F}"/>
              </a:ext>
            </a:extLst>
          </p:cNvPr>
          <p:cNvSpPr>
            <a:spLocks noGrp="1"/>
          </p:cNvSpPr>
          <p:nvPr>
            <p:ph type="title"/>
          </p:nvPr>
        </p:nvSpPr>
        <p:spPr>
          <a:xfrm>
            <a:off x="96163" y="0"/>
            <a:ext cx="7729728" cy="972655"/>
          </a:xfrm>
        </p:spPr>
        <p:txBody>
          <a:bodyPr/>
          <a:lstStyle/>
          <a:p>
            <a:r>
              <a:rPr lang="en-US"/>
              <a:t>Why Do we Webscrape?</a:t>
            </a:r>
          </a:p>
        </p:txBody>
      </p:sp>
      <p:pic>
        <p:nvPicPr>
          <p:cNvPr id="4" name="Picture 4">
            <a:extLst>
              <a:ext uri="{FF2B5EF4-FFF2-40B4-BE49-F238E27FC236}">
                <a16:creationId xmlns:a16="http://schemas.microsoft.com/office/drawing/2014/main" id="{74E134F0-4C32-224F-A297-5CD9379081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92562" y="2315775"/>
            <a:ext cx="4406876" cy="3101975"/>
          </a:xfrm>
        </p:spPr>
      </p:pic>
      <p:sp>
        <p:nvSpPr>
          <p:cNvPr id="7" name="TextBox 6">
            <a:extLst>
              <a:ext uri="{FF2B5EF4-FFF2-40B4-BE49-F238E27FC236}">
                <a16:creationId xmlns:a16="http://schemas.microsoft.com/office/drawing/2014/main" id="{82C522B2-C153-444E-BBA6-5ECE8FE07953}"/>
              </a:ext>
            </a:extLst>
          </p:cNvPr>
          <p:cNvSpPr txBox="1"/>
          <p:nvPr/>
        </p:nvSpPr>
        <p:spPr>
          <a:xfrm>
            <a:off x="5181600" y="2507735"/>
            <a:ext cx="1828800" cy="1828800"/>
          </a:xfrm>
          <a:prstGeom prst="rect">
            <a:avLst/>
          </a:prstGeom>
          <a:noFill/>
        </p:spPr>
        <p:txBody>
          <a:bodyPr wrap="square" rtlCol="0">
            <a:spAutoFit/>
          </a:bodyPr>
          <a:lstStyle/>
          <a:p>
            <a:pPr algn="l"/>
            <a:endParaRPr lang="en-US"/>
          </a:p>
        </p:txBody>
      </p:sp>
      <p:sp>
        <p:nvSpPr>
          <p:cNvPr id="8" name="TextBox 7">
            <a:extLst>
              <a:ext uri="{FF2B5EF4-FFF2-40B4-BE49-F238E27FC236}">
                <a16:creationId xmlns:a16="http://schemas.microsoft.com/office/drawing/2014/main" id="{02F118EE-53DD-A042-836C-F89D0580E1CB}"/>
              </a:ext>
            </a:extLst>
          </p:cNvPr>
          <p:cNvSpPr txBox="1"/>
          <p:nvPr/>
        </p:nvSpPr>
        <p:spPr>
          <a:xfrm>
            <a:off x="163384" y="1985790"/>
            <a:ext cx="3186486" cy="4247317"/>
          </a:xfrm>
          <a:prstGeom prst="rect">
            <a:avLst/>
          </a:prstGeom>
          <a:noFill/>
        </p:spPr>
        <p:txBody>
          <a:bodyPr wrap="square" rtlCol="0" anchor="t">
            <a:spAutoFit/>
          </a:bodyPr>
          <a:lstStyle/>
          <a:p>
            <a:pPr algn="l"/>
            <a:endParaRPr lang="en-US"/>
          </a:p>
          <a:p>
            <a:r>
              <a:rPr lang="en-US" b="1" u="sng" dirty="0"/>
              <a:t>Purpose</a:t>
            </a:r>
            <a:r>
              <a:rPr lang="en-US" dirty="0"/>
              <a:t>: </a:t>
            </a:r>
          </a:p>
          <a:p>
            <a:pPr algn="l"/>
            <a:r>
              <a:rPr lang="en-US" dirty="0"/>
              <a:t>Collect Information from a website</a:t>
            </a:r>
          </a:p>
          <a:p>
            <a:pPr algn="l"/>
            <a:endParaRPr lang="en-US"/>
          </a:p>
          <a:p>
            <a:r>
              <a:rPr lang="en-US" b="1" u="sng" dirty="0"/>
              <a:t>When to use: </a:t>
            </a:r>
          </a:p>
          <a:p>
            <a:pPr algn="l"/>
            <a:r>
              <a:rPr lang="en-US" dirty="0"/>
              <a:t>Data is not readily available</a:t>
            </a:r>
          </a:p>
          <a:p>
            <a:pPr algn="l"/>
            <a:endParaRPr lang="en-US"/>
          </a:p>
          <a:p>
            <a:pPr algn="l"/>
            <a:r>
              <a:rPr lang="en-US" b="1" u="sng" dirty="0"/>
              <a:t>Applications</a:t>
            </a:r>
            <a:r>
              <a:rPr lang="en-US" dirty="0"/>
              <a:t>:</a:t>
            </a:r>
          </a:p>
          <a:p>
            <a:pPr algn="l"/>
            <a:r>
              <a:rPr lang="en-US" dirty="0"/>
              <a:t>Price comparison,</a:t>
            </a:r>
          </a:p>
          <a:p>
            <a:pPr algn="l"/>
            <a:r>
              <a:rPr lang="en-US" dirty="0"/>
              <a:t>Email address gathering,</a:t>
            </a:r>
          </a:p>
          <a:p>
            <a:pPr algn="l"/>
            <a:r>
              <a:rPr lang="en-US" dirty="0"/>
              <a:t>Social Media,</a:t>
            </a:r>
          </a:p>
          <a:p>
            <a:pPr algn="l"/>
            <a:r>
              <a:rPr lang="en-US" dirty="0"/>
              <a:t>Job Listings,</a:t>
            </a:r>
          </a:p>
          <a:p>
            <a:pPr algn="l"/>
            <a:r>
              <a:rPr lang="en-US" dirty="0"/>
              <a:t>Housing,</a:t>
            </a:r>
          </a:p>
          <a:p>
            <a:pPr algn="l"/>
            <a:r>
              <a:rPr lang="en-US" dirty="0"/>
              <a:t>Sports!</a:t>
            </a:r>
          </a:p>
        </p:txBody>
      </p:sp>
    </p:spTree>
    <p:extLst>
      <p:ext uri="{BB962C8B-B14F-4D97-AF65-F5344CB8AC3E}">
        <p14:creationId xmlns:p14="http://schemas.microsoft.com/office/powerpoint/2010/main" val="3157304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10;&#10;Description automatically generated">
            <a:extLst>
              <a:ext uri="{FF2B5EF4-FFF2-40B4-BE49-F238E27FC236}">
                <a16:creationId xmlns:a16="http://schemas.microsoft.com/office/drawing/2014/main" id="{0354C51F-7E70-5E49-A9FD-1B5742CA33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0947" y="388342"/>
            <a:ext cx="9730105" cy="6081316"/>
          </a:xfrm>
        </p:spPr>
      </p:pic>
    </p:spTree>
    <p:extLst>
      <p:ext uri="{BB962C8B-B14F-4D97-AF65-F5344CB8AC3E}">
        <p14:creationId xmlns:p14="http://schemas.microsoft.com/office/powerpoint/2010/main" val="1535559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B6FA5-B307-714A-B7DA-D5A4B61549DF}"/>
              </a:ext>
            </a:extLst>
          </p:cNvPr>
          <p:cNvSpPr>
            <a:spLocks noGrp="1"/>
          </p:cNvSpPr>
          <p:nvPr>
            <p:ph type="title"/>
          </p:nvPr>
        </p:nvSpPr>
        <p:spPr/>
        <p:txBody>
          <a:bodyPr/>
          <a:lstStyle/>
          <a:p>
            <a:r>
              <a:rPr lang="en-US"/>
              <a:t>Problem</a:t>
            </a:r>
          </a:p>
        </p:txBody>
      </p:sp>
      <p:sp>
        <p:nvSpPr>
          <p:cNvPr id="3" name="Content Placeholder 2">
            <a:extLst>
              <a:ext uri="{FF2B5EF4-FFF2-40B4-BE49-F238E27FC236}">
                <a16:creationId xmlns:a16="http://schemas.microsoft.com/office/drawing/2014/main" id="{D65DAFD2-26BE-9748-A5A9-DF7259AFC8AD}"/>
              </a:ext>
            </a:extLst>
          </p:cNvPr>
          <p:cNvSpPr>
            <a:spLocks noGrp="1"/>
          </p:cNvSpPr>
          <p:nvPr>
            <p:ph idx="1"/>
          </p:nvPr>
        </p:nvSpPr>
        <p:spPr>
          <a:xfrm>
            <a:off x="1036595" y="2651773"/>
            <a:ext cx="10414000" cy="3736669"/>
          </a:xfrm>
        </p:spPr>
        <p:txBody>
          <a:bodyPr vert="horz" lIns="91440" tIns="45720" rIns="91440" bIns="45720" rtlCol="0" anchor="t">
            <a:normAutofit/>
          </a:bodyPr>
          <a:lstStyle/>
          <a:p>
            <a:r>
              <a:rPr lang="en-US" dirty="0"/>
              <a:t>You really </a:t>
            </a:r>
            <a:r>
              <a:rPr lang="en-US" dirty="0" err="1"/>
              <a:t>wanna</a:t>
            </a:r>
            <a:r>
              <a:rPr lang="en-US" dirty="0"/>
              <a:t> get an internship this summer. The job fair is coming up. You look at your resume,  and what do you find? Your project section is empty! So you begin to think about what kind of project you want to do. And you come across the idea of predicting the odds of future MVP players. You now begin to search online to find who the past MVP players are.  You search for nice excel files that contain the data on the MVP players, but no luck. So what do you do now?  Should you manually type all MVP players for the past century, do you give up and try a new project? Moments before giving up, you come across a Wikipedia page that contains everything you need! But how do you get this data?</a:t>
            </a:r>
          </a:p>
          <a:p>
            <a:endParaRPr lang="en-US" dirty="0"/>
          </a:p>
          <a:p>
            <a:pPr marL="0" indent="0">
              <a:buNone/>
            </a:pPr>
            <a:r>
              <a:rPr lang="en-US" dirty="0"/>
              <a:t>Link : </a:t>
            </a:r>
            <a:r>
              <a:rPr lang="en-US" dirty="0">
                <a:hlinkClick r:id="rId2"/>
              </a:rPr>
              <a:t>https://en.m.wikipedia.org/wiki/Major_League_Baseball_Most_Valuable_Player_Award</a:t>
            </a:r>
            <a:endParaRPr lang="en-US" dirty="0"/>
          </a:p>
          <a:p>
            <a:pPr marL="0" indent="0">
              <a:buNone/>
            </a:pPr>
            <a:endParaRPr lang="en-US" dirty="0"/>
          </a:p>
        </p:txBody>
      </p:sp>
    </p:spTree>
    <p:extLst>
      <p:ext uri="{BB962C8B-B14F-4D97-AF65-F5344CB8AC3E}">
        <p14:creationId xmlns:p14="http://schemas.microsoft.com/office/powerpoint/2010/main" val="3890065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44BD-5FD6-6340-BD8B-10DCF2B12D79}"/>
              </a:ext>
            </a:extLst>
          </p:cNvPr>
          <p:cNvSpPr>
            <a:spLocks noGrp="1"/>
          </p:cNvSpPr>
          <p:nvPr>
            <p:ph type="title"/>
          </p:nvPr>
        </p:nvSpPr>
        <p:spPr>
          <a:xfrm>
            <a:off x="0" y="0"/>
            <a:ext cx="7729728" cy="1199196"/>
          </a:xfrm>
        </p:spPr>
        <p:txBody>
          <a:bodyPr/>
          <a:lstStyle/>
          <a:p>
            <a:r>
              <a:rPr lang="en-US"/>
              <a:t>Step 1: Import Modules</a:t>
            </a:r>
          </a:p>
        </p:txBody>
      </p:sp>
      <p:sp>
        <p:nvSpPr>
          <p:cNvPr id="3" name="Content Placeholder 2">
            <a:extLst>
              <a:ext uri="{FF2B5EF4-FFF2-40B4-BE49-F238E27FC236}">
                <a16:creationId xmlns:a16="http://schemas.microsoft.com/office/drawing/2014/main" id="{B578671B-1DC6-5A46-B1B2-7F7740174F16}"/>
              </a:ext>
            </a:extLst>
          </p:cNvPr>
          <p:cNvSpPr>
            <a:spLocks noGrp="1"/>
          </p:cNvSpPr>
          <p:nvPr>
            <p:ph idx="1"/>
          </p:nvPr>
        </p:nvSpPr>
        <p:spPr>
          <a:xfrm>
            <a:off x="267785" y="1867243"/>
            <a:ext cx="5018161" cy="4085595"/>
          </a:xfrm>
        </p:spPr>
        <p:txBody>
          <a:bodyPr vert="horz" lIns="91440" tIns="45720" rIns="91440" bIns="45720" rtlCol="0" anchor="t">
            <a:normAutofit/>
          </a:bodyPr>
          <a:lstStyle/>
          <a:p>
            <a:r>
              <a:rPr lang="en-US" dirty="0"/>
              <a:t>Difficulty: Easy</a:t>
            </a:r>
          </a:p>
          <a:p>
            <a:r>
              <a:rPr lang="en-US" dirty="0"/>
              <a:t>English: "Take code someone else use and use it for yourself"</a:t>
            </a:r>
          </a:p>
          <a:p>
            <a:endParaRPr lang="en-US" dirty="0"/>
          </a:p>
          <a:p>
            <a:r>
              <a:rPr lang="en-US" dirty="0"/>
              <a:t>Purpose: Use already existing code to do the work (“Someone wrote instructions, you just got to tell someone else what they are”)</a:t>
            </a:r>
          </a:p>
          <a:p>
            <a:endParaRPr lang="en-US" dirty="0"/>
          </a:p>
        </p:txBody>
      </p:sp>
      <p:pic>
        <p:nvPicPr>
          <p:cNvPr id="4" name="Picture 4" descr="A picture containing table&#10;&#10;Description generated with very high confidence">
            <a:extLst>
              <a:ext uri="{FF2B5EF4-FFF2-40B4-BE49-F238E27FC236}">
                <a16:creationId xmlns:a16="http://schemas.microsoft.com/office/drawing/2014/main" id="{E37F979B-CC81-4388-8149-41510CBEB121}"/>
              </a:ext>
            </a:extLst>
          </p:cNvPr>
          <p:cNvPicPr>
            <a:picLocks noChangeAspect="1"/>
          </p:cNvPicPr>
          <p:nvPr/>
        </p:nvPicPr>
        <p:blipFill>
          <a:blip r:embed="rId2"/>
          <a:stretch>
            <a:fillRect/>
          </a:stretch>
        </p:blipFill>
        <p:spPr>
          <a:xfrm>
            <a:off x="5925671" y="1865399"/>
            <a:ext cx="5513294" cy="1710776"/>
          </a:xfrm>
          <a:prstGeom prst="rect">
            <a:avLst/>
          </a:prstGeom>
        </p:spPr>
      </p:pic>
    </p:spTree>
    <p:extLst>
      <p:ext uri="{BB962C8B-B14F-4D97-AF65-F5344CB8AC3E}">
        <p14:creationId xmlns:p14="http://schemas.microsoft.com/office/powerpoint/2010/main" val="4117284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44BD-5FD6-6340-BD8B-10DCF2B12D79}"/>
              </a:ext>
            </a:extLst>
          </p:cNvPr>
          <p:cNvSpPr>
            <a:spLocks noGrp="1"/>
          </p:cNvSpPr>
          <p:nvPr>
            <p:ph type="title"/>
          </p:nvPr>
        </p:nvSpPr>
        <p:spPr>
          <a:xfrm>
            <a:off x="0" y="0"/>
            <a:ext cx="7729728" cy="1199196"/>
          </a:xfrm>
        </p:spPr>
        <p:txBody>
          <a:bodyPr/>
          <a:lstStyle/>
          <a:p>
            <a:r>
              <a:rPr lang="en-US" dirty="0"/>
              <a:t>Step 2: Get Website HTML Contents</a:t>
            </a:r>
          </a:p>
        </p:txBody>
      </p:sp>
      <p:sp>
        <p:nvSpPr>
          <p:cNvPr id="5" name="Content Placeholder 2">
            <a:extLst>
              <a:ext uri="{FF2B5EF4-FFF2-40B4-BE49-F238E27FC236}">
                <a16:creationId xmlns:a16="http://schemas.microsoft.com/office/drawing/2014/main" id="{51282F55-F3C1-DB4D-AA80-E3770989E339}"/>
              </a:ext>
            </a:extLst>
          </p:cNvPr>
          <p:cNvSpPr txBox="1">
            <a:spLocks/>
          </p:cNvSpPr>
          <p:nvPr/>
        </p:nvSpPr>
        <p:spPr>
          <a:xfrm>
            <a:off x="267785" y="1867243"/>
            <a:ext cx="5018161" cy="4085595"/>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Difficulty:  Very Easy</a:t>
            </a:r>
          </a:p>
          <a:p>
            <a:r>
              <a:rPr lang="en-US" dirty="0"/>
              <a:t>Purpose: Finding the data you want to extract</a:t>
            </a:r>
          </a:p>
          <a:p>
            <a:pPr marL="0" indent="0">
              <a:buNone/>
            </a:pPr>
            <a:endParaRPr lang="en-US" dirty="0"/>
          </a:p>
        </p:txBody>
      </p:sp>
      <p:pic>
        <p:nvPicPr>
          <p:cNvPr id="6" name="Picture 6" descr="A screenshot of a cell phone&#10;&#10;Description generated with very high confidence">
            <a:extLst>
              <a:ext uri="{FF2B5EF4-FFF2-40B4-BE49-F238E27FC236}">
                <a16:creationId xmlns:a16="http://schemas.microsoft.com/office/drawing/2014/main" id="{C61709D0-2A39-4B5B-B2C7-FC466BEAC6E4}"/>
              </a:ext>
            </a:extLst>
          </p:cNvPr>
          <p:cNvPicPr>
            <a:picLocks noChangeAspect="1"/>
          </p:cNvPicPr>
          <p:nvPr/>
        </p:nvPicPr>
        <p:blipFill>
          <a:blip r:embed="rId2"/>
          <a:stretch>
            <a:fillRect/>
          </a:stretch>
        </p:blipFill>
        <p:spPr>
          <a:xfrm>
            <a:off x="268941" y="2963791"/>
            <a:ext cx="6275294" cy="3350887"/>
          </a:xfrm>
          <a:prstGeom prst="rect">
            <a:avLst/>
          </a:prstGeom>
        </p:spPr>
      </p:pic>
      <p:sp>
        <p:nvSpPr>
          <p:cNvPr id="9" name="TextBox 8">
            <a:extLst>
              <a:ext uri="{FF2B5EF4-FFF2-40B4-BE49-F238E27FC236}">
                <a16:creationId xmlns:a16="http://schemas.microsoft.com/office/drawing/2014/main" id="{B5C1B211-8FD1-4450-A006-5DCA1F67E293}"/>
              </a:ext>
            </a:extLst>
          </p:cNvPr>
          <p:cNvSpPr txBox="1"/>
          <p:nvPr/>
        </p:nvSpPr>
        <p:spPr>
          <a:xfrm>
            <a:off x="269876" y="6323542"/>
            <a:ext cx="100329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Source: </a:t>
            </a:r>
            <a:r>
              <a:rPr lang="en-US" dirty="0">
                <a:ea typeface="+mn-lt"/>
                <a:cs typeface="+mn-lt"/>
                <a:hlinkClick r:id="rId3"/>
              </a:rPr>
              <a:t>https://en.wikipedia.org/wiki/Major_League_Baseball_Most_Valuable_Player_Award</a:t>
            </a:r>
            <a:endParaRPr lang="en-US">
              <a:ea typeface="+mn-lt"/>
              <a:cs typeface="+mn-lt"/>
            </a:endParaRPr>
          </a:p>
        </p:txBody>
      </p:sp>
      <p:pic>
        <p:nvPicPr>
          <p:cNvPr id="15" name="Picture 15" descr="A picture containing bird, tree, flower&#10;&#10;Description generated with very high confidence">
            <a:extLst>
              <a:ext uri="{FF2B5EF4-FFF2-40B4-BE49-F238E27FC236}">
                <a16:creationId xmlns:a16="http://schemas.microsoft.com/office/drawing/2014/main" id="{BEC11259-B8FF-45AD-BF0E-9B73AB15DD04}"/>
              </a:ext>
            </a:extLst>
          </p:cNvPr>
          <p:cNvPicPr>
            <a:picLocks noChangeAspect="1"/>
          </p:cNvPicPr>
          <p:nvPr/>
        </p:nvPicPr>
        <p:blipFill>
          <a:blip r:embed="rId4"/>
          <a:stretch>
            <a:fillRect/>
          </a:stretch>
        </p:blipFill>
        <p:spPr>
          <a:xfrm>
            <a:off x="5096933" y="1459071"/>
            <a:ext cx="6832600" cy="1382923"/>
          </a:xfrm>
          <a:prstGeom prst="rect">
            <a:avLst/>
          </a:prstGeom>
        </p:spPr>
      </p:pic>
    </p:spTree>
    <p:extLst>
      <p:ext uri="{BB962C8B-B14F-4D97-AF65-F5344CB8AC3E}">
        <p14:creationId xmlns:p14="http://schemas.microsoft.com/office/powerpoint/2010/main" val="1009873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44BD-5FD6-6340-BD8B-10DCF2B12D79}"/>
              </a:ext>
            </a:extLst>
          </p:cNvPr>
          <p:cNvSpPr>
            <a:spLocks noGrp="1"/>
          </p:cNvSpPr>
          <p:nvPr>
            <p:ph type="title"/>
          </p:nvPr>
        </p:nvSpPr>
        <p:spPr>
          <a:xfrm>
            <a:off x="0" y="0"/>
            <a:ext cx="7729728" cy="1199196"/>
          </a:xfrm>
        </p:spPr>
        <p:txBody>
          <a:bodyPr/>
          <a:lstStyle/>
          <a:p>
            <a:r>
              <a:rPr lang="en-US" dirty="0"/>
              <a:t>Step 3: Get Table</a:t>
            </a:r>
          </a:p>
        </p:txBody>
      </p:sp>
      <p:sp>
        <p:nvSpPr>
          <p:cNvPr id="5" name="Content Placeholder 2">
            <a:extLst>
              <a:ext uri="{FF2B5EF4-FFF2-40B4-BE49-F238E27FC236}">
                <a16:creationId xmlns:a16="http://schemas.microsoft.com/office/drawing/2014/main" id="{453EE3AB-173D-D448-9C69-05D4340366D3}"/>
              </a:ext>
            </a:extLst>
          </p:cNvPr>
          <p:cNvSpPr>
            <a:spLocks noGrp="1"/>
          </p:cNvSpPr>
          <p:nvPr>
            <p:ph idx="1"/>
          </p:nvPr>
        </p:nvSpPr>
        <p:spPr>
          <a:xfrm>
            <a:off x="267785" y="1867243"/>
            <a:ext cx="5018161" cy="4085595"/>
          </a:xfrm>
        </p:spPr>
        <p:txBody>
          <a:bodyPr vert="horz" lIns="91440" tIns="45720" rIns="91440" bIns="45720" rtlCol="0" anchor="t">
            <a:normAutofit/>
          </a:bodyPr>
          <a:lstStyle/>
          <a:p>
            <a:r>
              <a:rPr lang="en-US" dirty="0"/>
              <a:t>Difficulty:  Looks Hard, but easy</a:t>
            </a:r>
          </a:p>
          <a:p>
            <a:r>
              <a:rPr lang="en-US" dirty="0"/>
              <a:t>Purpose: Convert from html to data frame</a:t>
            </a:r>
          </a:p>
          <a:p>
            <a:endParaRPr lang="en-US" dirty="0"/>
          </a:p>
          <a:p>
            <a:pPr marL="0" indent="0">
              <a:buNone/>
            </a:pPr>
            <a:r>
              <a:rPr lang="en-US" dirty="0"/>
              <a:t>Step 1: Inspect</a:t>
            </a:r>
          </a:p>
          <a:p>
            <a:pPr marL="0" indent="0">
              <a:buNone/>
            </a:pPr>
            <a:r>
              <a:rPr lang="en-US" dirty="0"/>
              <a:t>Step 2: Find Table</a:t>
            </a:r>
          </a:p>
          <a:p>
            <a:pPr marL="0" indent="0">
              <a:buNone/>
            </a:pPr>
            <a:r>
              <a:rPr lang="en-US" dirty="0"/>
              <a:t>Step 3: Get path to HTML Node (element)</a:t>
            </a:r>
          </a:p>
        </p:txBody>
      </p:sp>
      <p:pic>
        <p:nvPicPr>
          <p:cNvPr id="3" name="Picture 3" descr="A close up of a logo&#10;&#10;Description generated with very high confidence">
            <a:extLst>
              <a:ext uri="{FF2B5EF4-FFF2-40B4-BE49-F238E27FC236}">
                <a16:creationId xmlns:a16="http://schemas.microsoft.com/office/drawing/2014/main" id="{F7F6AF2B-B693-4D0A-AC40-B6ECF29618FE}"/>
              </a:ext>
            </a:extLst>
          </p:cNvPr>
          <p:cNvPicPr>
            <a:picLocks noChangeAspect="1"/>
          </p:cNvPicPr>
          <p:nvPr/>
        </p:nvPicPr>
        <p:blipFill>
          <a:blip r:embed="rId2"/>
          <a:stretch>
            <a:fillRect/>
          </a:stretch>
        </p:blipFill>
        <p:spPr>
          <a:xfrm>
            <a:off x="4597400" y="1964894"/>
            <a:ext cx="6527800" cy="845413"/>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B1ACFC03-D7C3-4D1B-9593-48EA03541FFF}"/>
              </a:ext>
            </a:extLst>
          </p:cNvPr>
          <p:cNvPicPr>
            <a:picLocks noChangeAspect="1"/>
          </p:cNvPicPr>
          <p:nvPr/>
        </p:nvPicPr>
        <p:blipFill>
          <a:blip r:embed="rId3"/>
          <a:stretch>
            <a:fillRect/>
          </a:stretch>
        </p:blipFill>
        <p:spPr>
          <a:xfrm>
            <a:off x="4572000" y="3279937"/>
            <a:ext cx="6587066" cy="3244525"/>
          </a:xfrm>
          <a:prstGeom prst="rect">
            <a:avLst/>
          </a:prstGeom>
        </p:spPr>
      </p:pic>
      <p:sp>
        <p:nvSpPr>
          <p:cNvPr id="8" name="TextBox 7">
            <a:extLst>
              <a:ext uri="{FF2B5EF4-FFF2-40B4-BE49-F238E27FC236}">
                <a16:creationId xmlns:a16="http://schemas.microsoft.com/office/drawing/2014/main" id="{5817CF0B-62A0-4481-A30A-F75DF23E965D}"/>
              </a:ext>
            </a:extLst>
          </p:cNvPr>
          <p:cNvSpPr txBox="1"/>
          <p:nvPr/>
        </p:nvSpPr>
        <p:spPr>
          <a:xfrm>
            <a:off x="4597400" y="15324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Code Reference:</a:t>
            </a:r>
          </a:p>
        </p:txBody>
      </p:sp>
      <p:sp>
        <p:nvSpPr>
          <p:cNvPr id="12" name="TextBox 11">
            <a:extLst>
              <a:ext uri="{FF2B5EF4-FFF2-40B4-BE49-F238E27FC236}">
                <a16:creationId xmlns:a16="http://schemas.microsoft.com/office/drawing/2014/main" id="{B2897E77-0C2F-45CE-996A-A67E59A8E3AF}"/>
              </a:ext>
            </a:extLst>
          </p:cNvPr>
          <p:cNvSpPr txBox="1"/>
          <p:nvPr/>
        </p:nvSpPr>
        <p:spPr>
          <a:xfrm>
            <a:off x="4569883" y="291888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Picture Reference:</a:t>
            </a:r>
          </a:p>
        </p:txBody>
      </p:sp>
    </p:spTree>
    <p:extLst>
      <p:ext uri="{BB962C8B-B14F-4D97-AF65-F5344CB8AC3E}">
        <p14:creationId xmlns:p14="http://schemas.microsoft.com/office/powerpoint/2010/main" val="1961611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44BD-5FD6-6340-BD8B-10DCF2B12D79}"/>
              </a:ext>
            </a:extLst>
          </p:cNvPr>
          <p:cNvSpPr>
            <a:spLocks noGrp="1"/>
          </p:cNvSpPr>
          <p:nvPr>
            <p:ph type="title"/>
          </p:nvPr>
        </p:nvSpPr>
        <p:spPr>
          <a:xfrm>
            <a:off x="0" y="0"/>
            <a:ext cx="7729728" cy="1199196"/>
          </a:xfrm>
        </p:spPr>
        <p:txBody>
          <a:bodyPr/>
          <a:lstStyle/>
          <a:p>
            <a:r>
              <a:rPr lang="en-US" dirty="0"/>
              <a:t>Step 3: Get Table</a:t>
            </a:r>
          </a:p>
        </p:txBody>
      </p:sp>
      <p:sp>
        <p:nvSpPr>
          <p:cNvPr id="5" name="Content Placeholder 2">
            <a:extLst>
              <a:ext uri="{FF2B5EF4-FFF2-40B4-BE49-F238E27FC236}">
                <a16:creationId xmlns:a16="http://schemas.microsoft.com/office/drawing/2014/main" id="{453EE3AB-173D-D448-9C69-05D4340366D3}"/>
              </a:ext>
            </a:extLst>
          </p:cNvPr>
          <p:cNvSpPr>
            <a:spLocks noGrp="1"/>
          </p:cNvSpPr>
          <p:nvPr>
            <p:ph idx="1"/>
          </p:nvPr>
        </p:nvSpPr>
        <p:spPr>
          <a:xfrm>
            <a:off x="267785" y="1867243"/>
            <a:ext cx="5018161" cy="4085595"/>
          </a:xfrm>
        </p:spPr>
        <p:txBody>
          <a:bodyPr vert="horz" lIns="91440" tIns="45720" rIns="91440" bIns="45720" rtlCol="0" anchor="t">
            <a:normAutofit/>
          </a:bodyPr>
          <a:lstStyle/>
          <a:p>
            <a:r>
              <a:rPr lang="en-US" dirty="0"/>
              <a:t>Difficulty:  Looks Hard, but easy</a:t>
            </a:r>
          </a:p>
          <a:p>
            <a:r>
              <a:rPr lang="en-US" dirty="0"/>
              <a:t>Purpose: Convert from html to data frame</a:t>
            </a:r>
          </a:p>
          <a:p>
            <a:endParaRPr lang="en-US" dirty="0"/>
          </a:p>
          <a:p>
            <a:pPr marL="0" indent="0">
              <a:buNone/>
            </a:pPr>
            <a:r>
              <a:rPr lang="en-US" dirty="0"/>
              <a:t>Step 1: Inspect</a:t>
            </a:r>
          </a:p>
          <a:p>
            <a:pPr marL="0" indent="0">
              <a:buNone/>
            </a:pPr>
            <a:r>
              <a:rPr lang="en-US" dirty="0"/>
              <a:t>Step 2: Find Table</a:t>
            </a:r>
          </a:p>
          <a:p>
            <a:pPr marL="0" indent="0">
              <a:buNone/>
            </a:pPr>
            <a:r>
              <a:rPr lang="en-US" dirty="0"/>
              <a:t>Step 3: Get path to HTML Node (element)</a:t>
            </a:r>
          </a:p>
        </p:txBody>
      </p:sp>
      <p:pic>
        <p:nvPicPr>
          <p:cNvPr id="3" name="Picture 3" descr="A close up of a logo&#10;&#10;Description generated with very high confidence">
            <a:extLst>
              <a:ext uri="{FF2B5EF4-FFF2-40B4-BE49-F238E27FC236}">
                <a16:creationId xmlns:a16="http://schemas.microsoft.com/office/drawing/2014/main" id="{F7F6AF2B-B693-4D0A-AC40-B6ECF29618FE}"/>
              </a:ext>
            </a:extLst>
          </p:cNvPr>
          <p:cNvPicPr>
            <a:picLocks noChangeAspect="1"/>
          </p:cNvPicPr>
          <p:nvPr/>
        </p:nvPicPr>
        <p:blipFill>
          <a:blip r:embed="rId3"/>
          <a:stretch>
            <a:fillRect/>
          </a:stretch>
        </p:blipFill>
        <p:spPr>
          <a:xfrm>
            <a:off x="4597400" y="1964894"/>
            <a:ext cx="6527800" cy="845413"/>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B1ACFC03-D7C3-4D1B-9593-48EA03541FFF}"/>
              </a:ext>
            </a:extLst>
          </p:cNvPr>
          <p:cNvPicPr>
            <a:picLocks noChangeAspect="1"/>
          </p:cNvPicPr>
          <p:nvPr/>
        </p:nvPicPr>
        <p:blipFill>
          <a:blip r:embed="rId4"/>
          <a:stretch>
            <a:fillRect/>
          </a:stretch>
        </p:blipFill>
        <p:spPr>
          <a:xfrm>
            <a:off x="4572000" y="3279937"/>
            <a:ext cx="6587066" cy="3244525"/>
          </a:xfrm>
          <a:prstGeom prst="rect">
            <a:avLst/>
          </a:prstGeom>
        </p:spPr>
      </p:pic>
      <p:sp>
        <p:nvSpPr>
          <p:cNvPr id="8" name="TextBox 7">
            <a:extLst>
              <a:ext uri="{FF2B5EF4-FFF2-40B4-BE49-F238E27FC236}">
                <a16:creationId xmlns:a16="http://schemas.microsoft.com/office/drawing/2014/main" id="{5817CF0B-62A0-4481-A30A-F75DF23E965D}"/>
              </a:ext>
            </a:extLst>
          </p:cNvPr>
          <p:cNvSpPr txBox="1"/>
          <p:nvPr/>
        </p:nvSpPr>
        <p:spPr>
          <a:xfrm>
            <a:off x="4597400" y="15324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Code Reference:</a:t>
            </a:r>
          </a:p>
        </p:txBody>
      </p:sp>
      <p:sp>
        <p:nvSpPr>
          <p:cNvPr id="12" name="TextBox 11">
            <a:extLst>
              <a:ext uri="{FF2B5EF4-FFF2-40B4-BE49-F238E27FC236}">
                <a16:creationId xmlns:a16="http://schemas.microsoft.com/office/drawing/2014/main" id="{B2897E77-0C2F-45CE-996A-A67E59A8E3AF}"/>
              </a:ext>
            </a:extLst>
          </p:cNvPr>
          <p:cNvSpPr txBox="1"/>
          <p:nvPr/>
        </p:nvSpPr>
        <p:spPr>
          <a:xfrm>
            <a:off x="4569883" y="291888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Picture Reference:</a:t>
            </a:r>
          </a:p>
        </p:txBody>
      </p:sp>
      <p:pic>
        <p:nvPicPr>
          <p:cNvPr id="7" name="Picture 6" descr="A close up of a sign&#10;&#10;Description automatically generated">
            <a:extLst>
              <a:ext uri="{FF2B5EF4-FFF2-40B4-BE49-F238E27FC236}">
                <a16:creationId xmlns:a16="http://schemas.microsoft.com/office/drawing/2014/main" id="{B5F54EB0-9AE6-9743-9907-124CA07669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136" y="-128588"/>
            <a:ext cx="12391136" cy="6970014"/>
          </a:xfrm>
          <a:prstGeom prst="rect">
            <a:avLst/>
          </a:prstGeom>
        </p:spPr>
      </p:pic>
    </p:spTree>
    <p:extLst>
      <p:ext uri="{BB962C8B-B14F-4D97-AF65-F5344CB8AC3E}">
        <p14:creationId xmlns:p14="http://schemas.microsoft.com/office/powerpoint/2010/main" val="249582052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1459</Words>
  <Application>Microsoft Macintosh PowerPoint</Application>
  <PresentationFormat>Widescreen</PresentationFormat>
  <Paragraphs>203</Paragraphs>
  <Slides>27</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Gill Sans MT</vt:lpstr>
      <vt:lpstr>Parcel</vt:lpstr>
      <vt:lpstr>Moneyball Club Winter Quarter ‘20</vt:lpstr>
      <vt:lpstr>Topics we wIll Go OVER</vt:lpstr>
      <vt:lpstr>Why Do we Webscrape?</vt:lpstr>
      <vt:lpstr>PowerPoint Presentation</vt:lpstr>
      <vt:lpstr>Problem</vt:lpstr>
      <vt:lpstr>Step 1: Import Modules</vt:lpstr>
      <vt:lpstr>Step 2: Get Website HTML Contents</vt:lpstr>
      <vt:lpstr>Step 3: Get Table</vt:lpstr>
      <vt:lpstr>Step 3: Get Table</vt:lpstr>
      <vt:lpstr>Step 4: Clean your data</vt:lpstr>
      <vt:lpstr>Step 4: Clean your data</vt:lpstr>
      <vt:lpstr>Step 4: Clean your data</vt:lpstr>
      <vt:lpstr>Step 4: Clean your data</vt:lpstr>
      <vt:lpstr>Step 4: Clean your data</vt:lpstr>
      <vt:lpstr>Problem</vt:lpstr>
      <vt:lpstr>Step 5: Get Website HTML Contents</vt:lpstr>
      <vt:lpstr>Step 6: Get Table</vt:lpstr>
      <vt:lpstr>Step 3: Get Table</vt:lpstr>
      <vt:lpstr>Step 7: Clean your data</vt:lpstr>
      <vt:lpstr>Step 7: Creating a variable</vt:lpstr>
      <vt:lpstr>Step 4: Clean your data</vt:lpstr>
      <vt:lpstr>Now let’s do that 87 more times</vt:lpstr>
      <vt:lpstr>Step 8: For loops</vt:lpstr>
      <vt:lpstr>Reflection</vt:lpstr>
      <vt:lpstr>Resources</vt:lpstr>
      <vt:lpstr>What's NExt</vt:lpstr>
      <vt:lpstr>Challenge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Moneyball Club Winter Quarter ‘20</dc:title>
  <dc:creator>Jonathan Edward Fernandez</dc:creator>
  <cp:lastModifiedBy>Quilvio Andres Hernandez</cp:lastModifiedBy>
  <cp:revision>205</cp:revision>
  <dcterms:created xsi:type="dcterms:W3CDTF">2020-01-28T02:46:03Z</dcterms:created>
  <dcterms:modified xsi:type="dcterms:W3CDTF">2020-02-05T08:24:18Z</dcterms:modified>
</cp:coreProperties>
</file>